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31"/>
  </p:notesMasterIdLst>
  <p:sldIdLst>
    <p:sldId id="287" r:id="rId2"/>
    <p:sldId id="343" r:id="rId3"/>
    <p:sldId id="344" r:id="rId4"/>
    <p:sldId id="346" r:id="rId5"/>
    <p:sldId id="349" r:id="rId6"/>
    <p:sldId id="389" r:id="rId7"/>
    <p:sldId id="377" r:id="rId8"/>
    <p:sldId id="373" r:id="rId9"/>
    <p:sldId id="356" r:id="rId10"/>
    <p:sldId id="376" r:id="rId11"/>
    <p:sldId id="335" r:id="rId12"/>
    <p:sldId id="358" r:id="rId13"/>
    <p:sldId id="360" r:id="rId14"/>
    <p:sldId id="371" r:id="rId15"/>
    <p:sldId id="359" r:id="rId16"/>
    <p:sldId id="361" r:id="rId17"/>
    <p:sldId id="363" r:id="rId18"/>
    <p:sldId id="367" r:id="rId19"/>
    <p:sldId id="366" r:id="rId20"/>
    <p:sldId id="365" r:id="rId21"/>
    <p:sldId id="362" r:id="rId22"/>
    <p:sldId id="370" r:id="rId23"/>
    <p:sldId id="364" r:id="rId24"/>
    <p:sldId id="369" r:id="rId25"/>
    <p:sldId id="372" r:id="rId26"/>
    <p:sldId id="374" r:id="rId27"/>
    <p:sldId id="378" r:id="rId28"/>
    <p:sldId id="388" r:id="rId29"/>
    <p:sldId id="391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57" autoAdjust="0"/>
    <p:restoredTop sz="94673" autoAdjust="0"/>
  </p:normalViewPr>
  <p:slideViewPr>
    <p:cSldViewPr>
      <p:cViewPr>
        <p:scale>
          <a:sx n="55" d="100"/>
          <a:sy n="55" d="100"/>
        </p:scale>
        <p:origin x="-1194" y="-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4D8203-4F16-4C80-91BF-B53745C3CB20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27F31A-D665-4331-81AB-77310931A21B}">
      <dgm:prSet phldrT="[Text]"/>
      <dgm:spPr/>
      <dgm:t>
        <a:bodyPr/>
        <a:lstStyle/>
        <a:p>
          <a:r>
            <a:rPr lang="pt-BR" b="1" dirty="0" smtClean="0"/>
            <a:t>Prevenção</a:t>
          </a:r>
          <a:endParaRPr lang="pt-BR" b="1" dirty="0"/>
        </a:p>
      </dgm:t>
    </dgm:pt>
    <dgm:pt modelId="{99710A78-221F-4537-9018-E686D076AF3F}" type="parTrans" cxnId="{9C8CE72F-BCF0-4D86-8855-8BC2C2381A13}">
      <dgm:prSet/>
      <dgm:spPr/>
      <dgm:t>
        <a:bodyPr/>
        <a:lstStyle/>
        <a:p>
          <a:endParaRPr lang="pt-BR"/>
        </a:p>
      </dgm:t>
    </dgm:pt>
    <dgm:pt modelId="{17AC34BC-0666-4347-8085-58D1E8B1B2B4}" type="sibTrans" cxnId="{9C8CE72F-BCF0-4D86-8855-8BC2C2381A13}">
      <dgm:prSet/>
      <dgm:spPr/>
      <dgm:t>
        <a:bodyPr/>
        <a:lstStyle/>
        <a:p>
          <a:endParaRPr lang="pt-BR"/>
        </a:p>
      </dgm:t>
    </dgm:pt>
    <dgm:pt modelId="{19C2706E-47E7-4FDB-B4BE-E28A53747C58}">
      <dgm:prSet phldrT="[Text]"/>
      <dgm:spPr/>
      <dgm:t>
        <a:bodyPr/>
        <a:lstStyle/>
        <a:p>
          <a:r>
            <a:rPr lang="pt-BR" b="1" dirty="0" smtClean="0"/>
            <a:t>Comunicação em Saúde</a:t>
          </a:r>
          <a:endParaRPr lang="pt-BR" b="1" dirty="0"/>
        </a:p>
      </dgm:t>
    </dgm:pt>
    <dgm:pt modelId="{87A42D90-C355-49A6-93D4-415CA0860A8D}" type="parTrans" cxnId="{11A024CF-59B5-41D8-9068-44CAEFB1B662}">
      <dgm:prSet/>
      <dgm:spPr/>
      <dgm:t>
        <a:bodyPr/>
        <a:lstStyle/>
        <a:p>
          <a:endParaRPr lang="pt-BR"/>
        </a:p>
      </dgm:t>
    </dgm:pt>
    <dgm:pt modelId="{4BEF28E9-BFD1-4583-8DFB-DBE217F06C46}" type="sibTrans" cxnId="{11A024CF-59B5-41D8-9068-44CAEFB1B662}">
      <dgm:prSet/>
      <dgm:spPr/>
      <dgm:t>
        <a:bodyPr/>
        <a:lstStyle/>
        <a:p>
          <a:endParaRPr lang="pt-BR"/>
        </a:p>
      </dgm:t>
    </dgm:pt>
    <dgm:pt modelId="{6D37B52E-45DF-4D65-9575-6A31474ED12A}" type="pres">
      <dgm:prSet presAssocID="{104D8203-4F16-4C80-91BF-B53745C3CB2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211139D9-A113-45D2-8CC2-C367237B7C65}" type="pres">
      <dgm:prSet presAssocID="{104D8203-4F16-4C80-91BF-B53745C3CB20}" presName="ribbon" presStyleLbl="node1" presStyleIdx="0" presStyleCnt="1"/>
      <dgm:spPr/>
    </dgm:pt>
    <dgm:pt modelId="{1AD0942B-54D7-4220-A448-F96A940DC820}" type="pres">
      <dgm:prSet presAssocID="{104D8203-4F16-4C80-91BF-B53745C3CB2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DD2DCDE-86EA-4177-8D9B-E1FF62A128F6}" type="pres">
      <dgm:prSet presAssocID="{104D8203-4F16-4C80-91BF-B53745C3CB2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C8CE72F-BCF0-4D86-8855-8BC2C2381A13}" srcId="{104D8203-4F16-4C80-91BF-B53745C3CB20}" destId="{9B27F31A-D665-4331-81AB-77310931A21B}" srcOrd="0" destOrd="0" parTransId="{99710A78-221F-4537-9018-E686D076AF3F}" sibTransId="{17AC34BC-0666-4347-8085-58D1E8B1B2B4}"/>
    <dgm:cxn modelId="{B944D167-4C82-4CB7-8526-B7773F173FF9}" type="presOf" srcId="{19C2706E-47E7-4FDB-B4BE-E28A53747C58}" destId="{2DD2DCDE-86EA-4177-8D9B-E1FF62A128F6}" srcOrd="0" destOrd="0" presId="urn:microsoft.com/office/officeart/2005/8/layout/arrow6"/>
    <dgm:cxn modelId="{AC2E43EF-441C-40F4-8FA5-F8D28CDE6A5A}" type="presOf" srcId="{104D8203-4F16-4C80-91BF-B53745C3CB20}" destId="{6D37B52E-45DF-4D65-9575-6A31474ED12A}" srcOrd="0" destOrd="0" presId="urn:microsoft.com/office/officeart/2005/8/layout/arrow6"/>
    <dgm:cxn modelId="{11A024CF-59B5-41D8-9068-44CAEFB1B662}" srcId="{104D8203-4F16-4C80-91BF-B53745C3CB20}" destId="{19C2706E-47E7-4FDB-B4BE-E28A53747C58}" srcOrd="1" destOrd="0" parTransId="{87A42D90-C355-49A6-93D4-415CA0860A8D}" sibTransId="{4BEF28E9-BFD1-4583-8DFB-DBE217F06C46}"/>
    <dgm:cxn modelId="{A08FDB97-D286-40C0-9103-D24EA7FBC1CA}" type="presOf" srcId="{9B27F31A-D665-4331-81AB-77310931A21B}" destId="{1AD0942B-54D7-4220-A448-F96A940DC820}" srcOrd="0" destOrd="0" presId="urn:microsoft.com/office/officeart/2005/8/layout/arrow6"/>
    <dgm:cxn modelId="{90F758FD-00DD-4CF5-BFD0-E975B4B20855}" type="presParOf" srcId="{6D37B52E-45DF-4D65-9575-6A31474ED12A}" destId="{211139D9-A113-45D2-8CC2-C367237B7C65}" srcOrd="0" destOrd="0" presId="urn:microsoft.com/office/officeart/2005/8/layout/arrow6"/>
    <dgm:cxn modelId="{B0285D1B-FAB8-42CF-BDA7-E7A66B3174DC}" type="presParOf" srcId="{6D37B52E-45DF-4D65-9575-6A31474ED12A}" destId="{1AD0942B-54D7-4220-A448-F96A940DC820}" srcOrd="1" destOrd="0" presId="urn:microsoft.com/office/officeart/2005/8/layout/arrow6"/>
    <dgm:cxn modelId="{801990E1-4B69-4203-9A94-7D84251B53FD}" type="presParOf" srcId="{6D37B52E-45DF-4D65-9575-6A31474ED12A}" destId="{2DD2DCDE-86EA-4177-8D9B-E1FF62A128F6}" srcOrd="2" destOrd="0" presId="urn:microsoft.com/office/officeart/2005/8/layout/arrow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1139D9-A113-45D2-8CC2-C367237B7C65}">
      <dsp:nvSpPr>
        <dsp:cNvPr id="0" name=""/>
        <dsp:cNvSpPr/>
      </dsp:nvSpPr>
      <dsp:spPr>
        <a:xfrm>
          <a:off x="0" y="161745"/>
          <a:ext cx="3888432" cy="155537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0942B-54D7-4220-A448-F96A940DC820}">
      <dsp:nvSpPr>
        <dsp:cNvPr id="0" name=""/>
        <dsp:cNvSpPr/>
      </dsp:nvSpPr>
      <dsp:spPr>
        <a:xfrm>
          <a:off x="466611" y="433935"/>
          <a:ext cx="1283182" cy="7621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Prevenção</a:t>
          </a:r>
          <a:endParaRPr lang="pt-BR" sz="2100" kern="1200" dirty="0"/>
        </a:p>
      </dsp:txBody>
      <dsp:txXfrm>
        <a:off x="466611" y="433935"/>
        <a:ext cx="1283182" cy="762132"/>
      </dsp:txXfrm>
    </dsp:sp>
    <dsp:sp modelId="{2DD2DCDE-86EA-4177-8D9B-E1FF62A128F6}">
      <dsp:nvSpPr>
        <dsp:cNvPr id="0" name=""/>
        <dsp:cNvSpPr/>
      </dsp:nvSpPr>
      <dsp:spPr>
        <a:xfrm>
          <a:off x="1944216" y="682795"/>
          <a:ext cx="1516488" cy="76213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4676" rIns="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100" kern="1200" dirty="0" smtClean="0"/>
            <a:t>Comunicação em Saúde</a:t>
          </a:r>
          <a:endParaRPr lang="pt-BR" sz="2100" kern="1200" dirty="0"/>
        </a:p>
      </dsp:txBody>
      <dsp:txXfrm>
        <a:off x="1944216" y="682795"/>
        <a:ext cx="1516488" cy="762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os estilos do texto mestre</a:t>
            </a:r>
          </a:p>
          <a:p>
            <a:pPr lvl="1"/>
            <a:r>
              <a:rPr lang="en-US" smtClean="0"/>
              <a:t>Segundo nível</a:t>
            </a:r>
          </a:p>
          <a:p>
            <a:pPr lvl="2"/>
            <a:r>
              <a:rPr lang="en-US" smtClean="0"/>
              <a:t>Terceiro nível</a:t>
            </a:r>
          </a:p>
          <a:p>
            <a:pPr lvl="3"/>
            <a:r>
              <a:rPr lang="en-US" smtClean="0"/>
              <a:t>Quarto nível</a:t>
            </a:r>
          </a:p>
          <a:p>
            <a:pPr lvl="4"/>
            <a:r>
              <a:rPr lang="en-US" smtClean="0"/>
              <a:t>Quinto nível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36F4BFF-8A29-4A90-A6B8-E67BED8D32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F4BFF-8A29-4A90-A6B8-E67BED8D32E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F11BEFD-4DF5-4A0E-8440-2689789F81A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4.bp.blogspot.com/_EoqxAWhfoHU/SM7ZN7IMTVI/AAAAAAAAA2Y/6lFMlShHldg/S220/UERJ+EM+GRE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929198"/>
            <a:ext cx="2000264" cy="1909344"/>
          </a:xfrm>
          <a:prstGeom prst="rect">
            <a:avLst/>
          </a:prstGeom>
          <a:noFill/>
        </p:spPr>
      </p:pic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6615-B040-49BB-AB5D-672AB98F98E0}" type="slidenum">
              <a:rPr lang="pt-BR"/>
              <a:pPr>
                <a:defRPr/>
              </a:pPr>
              <a:t>1</a:t>
            </a:fld>
            <a:endParaRPr lang="pt-BR" dirty="0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539552" y="1398835"/>
            <a:ext cx="828680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latin typeface="Georgia" pitchFamily="18" charset="0"/>
              </a:rPr>
              <a:t>Oficina de Sensibilização para a implantação da notificação do Câncer Relacionado ao Trabalho no Município de Londrina-Paraná</a:t>
            </a:r>
          </a:p>
          <a:p>
            <a:pPr algn="ctr">
              <a:spcBef>
                <a:spcPct val="50000"/>
              </a:spcBef>
              <a:defRPr/>
            </a:pPr>
            <a:endParaRPr lang="pt-BR" sz="28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67544" y="4077072"/>
            <a:ext cx="82089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Renata Cristina Silva Baldo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Claudete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Stábile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Ribeiro </a:t>
            </a:r>
            <a:r>
              <a:rPr lang="pt-BR" sz="2800" b="1" dirty="0" err="1" smtClean="0">
                <a:latin typeface="Arial" pitchFamily="34" charset="0"/>
                <a:cs typeface="Arial" pitchFamily="34" charset="0"/>
              </a:rPr>
              <a:t>Romaniszen</a:t>
            </a: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Fátima </a:t>
            </a:r>
            <a:r>
              <a:rPr lang="pt-BR" sz="2800" b="1" i="1" dirty="0">
                <a:latin typeface="Arial" pitchFamily="34" charset="0"/>
                <a:cs typeface="Arial" pitchFamily="34" charset="0"/>
              </a:rPr>
              <a:t>Sueli Neto </a:t>
            </a:r>
            <a:r>
              <a:rPr lang="pt-BR" sz="2800" b="1" i="1" dirty="0" smtClean="0">
                <a:latin typeface="Arial" pitchFamily="34" charset="0"/>
                <a:cs typeface="Arial" pitchFamily="34" charset="0"/>
              </a:rPr>
              <a:t>Ribeiro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9" name="Imagem 4" descr="GEPEC -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637213"/>
            <a:ext cx="2370137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7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2664296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2699792" y="-27384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III Oficina de Formação e Qualificação em Saúde do Trabalhador – diálogo com os atores da prática - 2016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10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776600"/>
            <a:ext cx="8424862" cy="596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FF0000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endParaRPr lang="pt-BR" sz="3200" b="1" dirty="0" smtClean="0">
              <a:solidFill>
                <a:srgbClr val="C817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lnSpc>
                <a:spcPct val="105000"/>
              </a:lnSpc>
              <a:defRPr/>
            </a:pPr>
            <a:endParaRPr lang="pt-BR" sz="3200" b="1" dirty="0" smtClean="0">
              <a:solidFill>
                <a:srgbClr val="C817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+mn-cs"/>
            </a:endParaRPr>
          </a:p>
          <a:p>
            <a:pPr algn="ctr" eaLnBrk="0" hangingPunct="0">
              <a:lnSpc>
                <a:spcPct val="105000"/>
              </a:lnSpc>
              <a:defRPr/>
            </a:pPr>
            <a:r>
              <a:rPr lang="pt-BR" sz="2800" dirty="0" smtClean="0">
                <a:solidFill>
                  <a:srgbClr val="000000"/>
                </a:solidFill>
                <a:latin typeface="Comic Sans MS" pitchFamily="66" charset="0"/>
              </a:rPr>
              <a:t>Qual é a causa do Problema de Saúde?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AutoNum type="arabicPeriod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Apresentação do Problema: Dimensão e localização dos fatores de riscos ocupacionais para o câncer 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Carcinogênese, histórico, situação no Brasil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Legislação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200" dirty="0" smtClean="0">
              <a:latin typeface="+mj-lt"/>
            </a:endParaRP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pPr eaLnBrk="0" hangingPunct="0">
              <a:spcBef>
                <a:spcPts val="600"/>
              </a:spcBef>
              <a:buClr>
                <a:srgbClr val="FF3300"/>
              </a:buClr>
              <a:defRPr/>
            </a:pPr>
            <a:endParaRPr lang="pt-BR" sz="2400" dirty="0">
              <a:latin typeface="+mj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854B-1D97-4BB2-A847-874AB3D19DE2}" type="slidenum">
              <a:rPr lang="pt-BR"/>
              <a:pPr>
                <a:defRPr/>
              </a:pPr>
              <a:t>11</a:t>
            </a:fld>
            <a:endParaRPr lang="pt-BR"/>
          </a:p>
        </p:txBody>
      </p:sp>
      <p:pic>
        <p:nvPicPr>
          <p:cNvPr id="788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836712"/>
            <a:ext cx="6180626" cy="3241104"/>
          </a:xfrm>
        </p:spPr>
      </p:pic>
      <p:sp>
        <p:nvSpPr>
          <p:cNvPr id="78852" name="Text Box 3"/>
          <p:cNvSpPr txBox="1">
            <a:spLocks noChangeArrowheads="1"/>
          </p:cNvSpPr>
          <p:nvPr/>
        </p:nvSpPr>
        <p:spPr bwMode="auto">
          <a:xfrm>
            <a:off x="430213" y="4797425"/>
            <a:ext cx="828198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dirty="0" err="1">
                <a:latin typeface="Georgia" pitchFamily="18" charset="0"/>
              </a:rPr>
              <a:t>Não</a:t>
            </a:r>
            <a:r>
              <a:rPr lang="es-ES" sz="2800" dirty="0">
                <a:latin typeface="Georgia" pitchFamily="18" charset="0"/>
              </a:rPr>
              <a:t> existe </a:t>
            </a:r>
            <a:r>
              <a:rPr lang="es-ES" sz="2800" dirty="0" err="1" smtClean="0">
                <a:latin typeface="Georgia" pitchFamily="18" charset="0"/>
              </a:rPr>
              <a:t>nível</a:t>
            </a:r>
            <a:r>
              <a:rPr lang="es-ES" sz="2800" dirty="0" smtClean="0">
                <a:latin typeface="Georgia" pitchFamily="18" charset="0"/>
              </a:rPr>
              <a:t> mínimo seguro </a:t>
            </a:r>
            <a:r>
              <a:rPr lang="es-ES" sz="2800" dirty="0">
                <a:latin typeface="Georgia" pitchFamily="18" charset="0"/>
              </a:rPr>
              <a:t>para a </a:t>
            </a:r>
            <a:r>
              <a:rPr lang="es-ES" sz="2800" dirty="0" err="1" smtClean="0">
                <a:latin typeface="Georgia" pitchFamily="18" charset="0"/>
              </a:rPr>
              <a:t>exposição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>
                <a:latin typeface="Georgia" pitchFamily="18" charset="0"/>
              </a:rPr>
              <a:t>nem</a:t>
            </a:r>
            <a:r>
              <a:rPr lang="es-ES" sz="2800" dirty="0">
                <a:latin typeface="Georgia" pitchFamily="18" charset="0"/>
              </a:rPr>
              <a:t> </a:t>
            </a:r>
            <a:r>
              <a:rPr lang="es-ES" sz="2800" dirty="0" err="1">
                <a:latin typeface="Georgia" pitchFamily="18" charset="0"/>
              </a:rPr>
              <a:t>equipamento</a:t>
            </a:r>
            <a:r>
              <a:rPr lang="es-ES" sz="2800" dirty="0">
                <a:latin typeface="Georgia" pitchFamily="18" charset="0"/>
              </a:rPr>
              <a:t> de </a:t>
            </a:r>
            <a:r>
              <a:rPr lang="es-ES" sz="2800" dirty="0" err="1">
                <a:latin typeface="Georgia" pitchFamily="18" charset="0"/>
              </a:rPr>
              <a:t>proteção</a:t>
            </a:r>
            <a:r>
              <a:rPr lang="es-ES" sz="2800" dirty="0">
                <a:latin typeface="Georgia" pitchFamily="18" charset="0"/>
              </a:rPr>
              <a:t> </a:t>
            </a:r>
            <a:r>
              <a:rPr lang="es-ES" sz="2800" dirty="0" smtClean="0">
                <a:latin typeface="Georgia" pitchFamily="18" charset="0"/>
              </a:rPr>
              <a:t> </a:t>
            </a:r>
            <a:r>
              <a:rPr lang="es-ES" sz="2800" dirty="0" err="1" smtClean="0">
                <a:latin typeface="Georgia" pitchFamily="18" charset="0"/>
              </a:rPr>
              <a:t>com</a:t>
            </a:r>
            <a:r>
              <a:rPr lang="es-ES" sz="2800" dirty="0" smtClean="0">
                <a:latin typeface="Georgia" pitchFamily="18" charset="0"/>
              </a:rPr>
              <a:t> máxima </a:t>
            </a:r>
            <a:r>
              <a:rPr lang="es-ES" sz="2800" dirty="0" err="1" smtClean="0">
                <a:latin typeface="Georgia" pitchFamily="18" charset="0"/>
              </a:rPr>
              <a:t>efetividade</a:t>
            </a:r>
            <a:r>
              <a:rPr lang="es-ES" sz="2800" dirty="0" smtClean="0">
                <a:latin typeface="Georgia" pitchFamily="18" charset="0"/>
              </a:rPr>
              <a:t> ! </a:t>
            </a:r>
            <a:endParaRPr lang="es-ES" sz="2800" dirty="0">
              <a:latin typeface="Georgia" pitchFamily="18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907704" y="404665"/>
            <a:ext cx="1728192" cy="830997"/>
          </a:xfrm>
          <a:prstGeom prst="rect">
            <a:avLst/>
          </a:prstGeom>
          <a:solidFill>
            <a:srgbClr val="F3D80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err="1"/>
              <a:t>Agentes</a:t>
            </a:r>
            <a:r>
              <a:rPr lang="en-US" sz="1600" dirty="0"/>
              <a:t> </a:t>
            </a:r>
            <a:r>
              <a:rPr lang="en-US" sz="1600" dirty="0" err="1"/>
              <a:t>Químicos,Físicos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Biológicos</a:t>
            </a:r>
            <a:endParaRPr lang="en-US" sz="1600" dirty="0"/>
          </a:p>
        </p:txBody>
      </p:sp>
      <p:sp>
        <p:nvSpPr>
          <p:cNvPr id="8" name="Seta dobrada 7"/>
          <p:cNvSpPr/>
          <p:nvPr/>
        </p:nvSpPr>
        <p:spPr bwMode="auto">
          <a:xfrm rot="10800000">
            <a:off x="2627784" y="1340768"/>
            <a:ext cx="216024" cy="36004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eta dobrada 8"/>
          <p:cNvSpPr/>
          <p:nvPr/>
        </p:nvSpPr>
        <p:spPr bwMode="auto">
          <a:xfrm rot="10800000" flipH="1">
            <a:off x="2771800" y="1340768"/>
            <a:ext cx="207640" cy="36004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627783" y="3501008"/>
            <a:ext cx="4104457" cy="0"/>
          </a:xfrm>
          <a:prstGeom prst="line">
            <a:avLst/>
          </a:prstGeom>
          <a:noFill/>
          <a:ln w="1174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12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-24"/>
            <a:ext cx="8424862" cy="6578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800" dirty="0" smtClean="0">
              <a:latin typeface="Comic Sans MS" pitchFamily="66" charset="0"/>
            </a:endParaRP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Comic Sans MS" pitchFamily="66" charset="0"/>
              </a:rPr>
              <a:t>Muito </a:t>
            </a:r>
            <a:r>
              <a:rPr lang="pt-BR" sz="2800" dirty="0" smtClean="0">
                <a:latin typeface="Comic Sans MS" pitchFamily="66" charset="0"/>
              </a:rPr>
              <a:t>Prazer, </a:t>
            </a:r>
            <a:r>
              <a:rPr lang="pt-BR" sz="2800" dirty="0" smtClean="0">
                <a:latin typeface="Comic Sans MS" pitchFamily="66" charset="0"/>
              </a:rPr>
              <a:t> também </a:t>
            </a:r>
            <a:r>
              <a:rPr lang="pt-BR" sz="2800" dirty="0" smtClean="0">
                <a:latin typeface="Comic Sans MS" pitchFamily="66" charset="0"/>
              </a:rPr>
              <a:t>sou SUS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pPr eaLnBrk="0" hangingPunct="0">
              <a:spcBef>
                <a:spcPts val="60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2. Apresentação dos Serviços de  Saúde envolvidos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Registro de Câncer Hospitalar e/ou Populacional – Fluxo e processo de trabalho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Hospital de Câncer – Assistência oncológica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SINAN – Instrumentos de vigilância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CEREST – Perfil Produtivo e ocupação na região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Vigilância sanitária – Ações de fiscalização</a:t>
            </a:r>
          </a:p>
          <a:p>
            <a:pPr eaLnBrk="0" hangingPunct="0">
              <a:lnSpc>
                <a:spcPct val="150000"/>
              </a:lnSpc>
              <a:spcBef>
                <a:spcPts val="6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Sindicatos – Base territorial e demandas ao SUS</a:t>
            </a:r>
            <a:endParaRPr lang="pt-BR" sz="22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Universidade – Serviços de apoio ao SUS </a:t>
            </a:r>
            <a:endParaRPr lang="pt-BR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13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214290"/>
            <a:ext cx="8424862" cy="44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Comic Sans MS" pitchFamily="66" charset="0"/>
              </a:rPr>
              <a:t>Onde está o problema na vida real?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pPr marL="457200" indent="-457200">
              <a:buAutoNum type="arabicPeriod" startAt="3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Primeiro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Tr</a:t>
            </a:r>
            <a:r>
              <a:rPr lang="pt-BR" sz="2400" dirty="0" smtClean="0"/>
              <a:t>abalho em Grupo </a:t>
            </a:r>
            <a:endParaRPr lang="pt-BR" sz="2400" dirty="0" smtClean="0"/>
          </a:p>
          <a:p>
            <a:pPr marL="457200" indent="-457200"/>
            <a:r>
              <a:rPr lang="pt-BR" sz="2400" dirty="0" smtClean="0"/>
              <a:t> </a:t>
            </a:r>
            <a:endParaRPr lang="pt-BR" sz="2400" dirty="0" smtClean="0"/>
          </a:p>
          <a:p>
            <a:r>
              <a:rPr lang="pt-BR" sz="2200" i="1" dirty="0" smtClean="0"/>
              <a:t>Identificar nas atividades produtivas do território qual tipo de exposição e os prováveis casos de câncer, que os trabalhadores poderão desenvolver </a:t>
            </a:r>
          </a:p>
          <a:p>
            <a:endParaRPr lang="pt-BR" sz="2400" b="1" dirty="0" smtClean="0"/>
          </a:p>
          <a:p>
            <a:r>
              <a:rPr lang="pt-BR" sz="2400" dirty="0" smtClean="0"/>
              <a:t>Apresentação de Mapas Territoriais </a:t>
            </a:r>
            <a:r>
              <a:rPr lang="pt-BR" sz="2400" b="1" dirty="0" smtClean="0"/>
              <a:t>	</a:t>
            </a:r>
          </a:p>
        </p:txBody>
      </p:sp>
      <p:pic>
        <p:nvPicPr>
          <p:cNvPr id="4098" name="Picture 2" descr="E:\Curso de VCRT\CEARA\Capacitação Fortaleza 2014\Curso set 2014\Fortaleza curso de multiplica set 2014 (11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826" y="3786190"/>
            <a:ext cx="3027330" cy="3027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1FA1B-9773-4DF7-91B3-B4747AD5C175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85720" y="-10190"/>
            <a:ext cx="88227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GEPEC - Curso de Vigilância do câncer relacionado ao trabalho 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zh-CN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ea typeface="SimSun" pitchFamily="2" charset="-122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 Exercício  </a:t>
            </a:r>
            <a:endParaRPr kumimoji="0" lang="pt-BR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Identifique no seu TRABALHO a existência das seguintes substâncias descritas abaixo.</a:t>
            </a:r>
            <a:endParaRPr kumimoji="0" lang="pt-BR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54625" name="Rectangle 1"/>
          <p:cNvSpPr>
            <a:spLocks noChangeArrowheads="1"/>
          </p:cNvSpPr>
          <p:nvPr/>
        </p:nvSpPr>
        <p:spPr bwMode="auto">
          <a:xfrm>
            <a:off x="107504" y="1916832"/>
            <a:ext cx="2592288" cy="47705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Substâncias: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Agrotóxico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Alcatrão/ Asfalto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Amianto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Aminas Aromáticas /Tintas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Benzeno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Couro (poeira)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Drogas antineoplásicas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Formaldeído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Hidrocarboneto Policíclico Aromático – HPA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Negro de Fumo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Poeira de Madeira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Radiação não Ionizante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Radiação Ultravioleta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Sílica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Solventes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Substâncias químicas: Cromo, Chumbo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59832" y="2564904"/>
            <a:ext cx="2592288" cy="181588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Atividade /Posto de Trabalho: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Posto de Gasolina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pt-BR" altLang="zh-CN" sz="1600" dirty="0" smtClean="0">
                <a:latin typeface="Arial Narrow" pitchFamily="34" charset="0"/>
                <a:ea typeface="SimSun" pitchFamily="2" charset="-122"/>
                <a:cs typeface="Times New Roman" pitchFamily="18" charset="0"/>
              </a:rPr>
              <a:t>Metalúrgica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pt-BR" altLang="zh-CN" sz="1600" dirty="0" smtClean="0">
                <a:latin typeface="Arial Narrow" pitchFamily="34" charset="0"/>
                <a:ea typeface="SimSun" pitchFamily="2" charset="-122"/>
                <a:cs typeface="Times New Roman" pitchFamily="18" charset="0"/>
              </a:rPr>
              <a:t> Pedreira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Gráfica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pt-BR" altLang="zh-CN" sz="1600" dirty="0" smtClean="0">
                <a:latin typeface="Arial Narrow" pitchFamily="34" charset="0"/>
                <a:ea typeface="SimSun" pitchFamily="2" charset="-122"/>
                <a:cs typeface="Times New Roman" pitchFamily="18" charset="0"/>
              </a:rPr>
              <a:t>Hospital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  </a:t>
            </a:r>
            <a:r>
              <a:rPr kumimoji="0" lang="pt-BR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etc</a:t>
            </a: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pt-BR" altLang="zh-CN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etc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12160" y="2435115"/>
            <a:ext cx="2952328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pt-BR" altLang="zh-CN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Tipo de Câncer: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Pulmão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pt-BR" altLang="zh-CN" sz="1600" dirty="0" smtClean="0">
                <a:latin typeface="Arial Narrow" pitchFamily="34" charset="0"/>
                <a:ea typeface="SimSun" pitchFamily="2" charset="-122"/>
                <a:cs typeface="Times New Roman" pitchFamily="18" charset="0"/>
              </a:rPr>
              <a:t>Cérebro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pt-BR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SimSun" pitchFamily="2" charset="-122"/>
                <a:cs typeface="Times New Roman" pitchFamily="18" charset="0"/>
              </a:rPr>
              <a:t>Mesotelioma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pt-BR" altLang="zh-CN" sz="1600" dirty="0" smtClean="0">
                <a:latin typeface="Arial Narrow" pitchFamily="34" charset="0"/>
                <a:ea typeface="SimSun" pitchFamily="2" charset="-122"/>
                <a:cs typeface="Times New Roman" pitchFamily="18" charset="0"/>
              </a:rPr>
              <a:t>Bexiga .......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pt-BR" altLang="zh-CN" sz="1600" dirty="0" smtClean="0">
              <a:latin typeface="Arial Narrow" pitchFamily="34" charset="0"/>
              <a:ea typeface="SimSun" pitchFamily="2" charset="-122"/>
              <a:cs typeface="Times New Roman" pitchFamily="18" charset="0"/>
            </a:endParaRPr>
          </a:p>
          <a:p>
            <a:r>
              <a:rPr lang="pt-BR" sz="1600" b="1" dirty="0" smtClean="0"/>
              <a:t>PORTARIA INTERMINISTERIAL Nº 9, de 7 de outubro 2014</a:t>
            </a:r>
          </a:p>
          <a:p>
            <a:r>
              <a:rPr lang="es-ES_tradnl" sz="1600" dirty="0" smtClean="0"/>
              <a:t>Publica a Lista Nacional de Agentes Cancerígenos para Humanos (LINACH),</a:t>
            </a:r>
          </a:p>
          <a:p>
            <a:r>
              <a:rPr lang="pt-BR" sz="1600" dirty="0" smtClean="0"/>
              <a:t>como referência para formulação de políticas públicas.</a:t>
            </a:r>
            <a:endParaRPr kumimoji="0" lang="pt-BR" altLang="zh-CN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15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971600" y="188640"/>
            <a:ext cx="8172400" cy="6430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  <a:endParaRPr lang="pt-BR" sz="2800" b="1" dirty="0" smtClean="0">
              <a:solidFill>
                <a:srgbClr val="C817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Comic Sans MS" pitchFamily="66" charset="0"/>
              </a:rPr>
              <a:t>O que fazer?  Como Fazer? 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r>
              <a:rPr lang="pt-BR" sz="2200" b="1" dirty="0" smtClean="0">
                <a:latin typeface="+mj-lt"/>
              </a:rPr>
              <a:t>4.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400" dirty="0" smtClean="0"/>
              <a:t>Procedimentos e condutas a serem adotados ao se detectar caso de câncer</a:t>
            </a:r>
          </a:p>
          <a:p>
            <a:r>
              <a:rPr lang="pt-BR" sz="2400" dirty="0" smtClean="0"/>
              <a:t> </a:t>
            </a:r>
            <a:endParaRPr lang="es-ES_tradnl" sz="2400" dirty="0" smtClean="0"/>
          </a:p>
          <a:p>
            <a:r>
              <a:rPr lang="pt-BR" sz="2400" b="1" dirty="0" smtClean="0"/>
              <a:t>5. </a:t>
            </a:r>
            <a:r>
              <a:rPr lang="pt-BR" sz="2400" dirty="0" smtClean="0"/>
              <a:t>Prioridades Epidemiológicas: </a:t>
            </a:r>
          </a:p>
          <a:p>
            <a:r>
              <a:rPr lang="pt-BR" sz="2400" dirty="0" smtClean="0"/>
              <a:t>Exposição e Nexo Epidemiológico </a:t>
            </a:r>
          </a:p>
          <a:p>
            <a:r>
              <a:rPr lang="pt-BR" sz="2400" dirty="0" smtClean="0"/>
              <a:t>Suporte teórico sobre exposição ocupacional</a:t>
            </a:r>
          </a:p>
          <a:p>
            <a:r>
              <a:rPr lang="pt-BR" sz="2400" dirty="0" smtClean="0"/>
              <a:t>Critérios epidemiológicos para o nexo:  Plausibilidade Biológica, Temporalidade e Coerência. </a:t>
            </a:r>
          </a:p>
          <a:p>
            <a:endParaRPr lang="pt-BR" sz="2400" dirty="0" smtClean="0"/>
          </a:p>
          <a:p>
            <a:r>
              <a:rPr lang="pt-BR" sz="2400" b="1" dirty="0" smtClean="0"/>
              <a:t>6.</a:t>
            </a:r>
            <a:r>
              <a:rPr lang="pt-BR" sz="2400" dirty="0" smtClean="0"/>
              <a:t>Identificação de Câncer prioritário para a região/Estado: responsabilidades e compromissos. Indicadores locais</a:t>
            </a:r>
            <a:r>
              <a:rPr lang="pt-BR" sz="2400" b="1" dirty="0" smtClean="0"/>
              <a:t> </a:t>
            </a:r>
          </a:p>
          <a:p>
            <a:r>
              <a:rPr lang="es-ES_tradnl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16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404664"/>
            <a:ext cx="8424862" cy="670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Comic Sans MS" pitchFamily="66" charset="0"/>
              </a:rPr>
              <a:t>Dialogando com o Paciente/Trabalhador 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r>
              <a:rPr lang="pt-BR" sz="2200" b="1" dirty="0" smtClean="0">
                <a:latin typeface="+mj-lt"/>
              </a:rPr>
              <a:t>7.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anamnese com vistas ao histórico ocupacional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i="1" dirty="0" smtClean="0">
                <a:latin typeface="Arial" pitchFamily="34" charset="0"/>
                <a:cs typeface="Arial" pitchFamily="34" charset="0"/>
              </a:rPr>
              <a:t>Preparação para entrevista aos Pacientes - Conduta, Questionamento, Trajes, Tempo e Dificuldades </a:t>
            </a:r>
          </a:p>
          <a:p>
            <a:r>
              <a:rPr lang="pt-BR" sz="2400" i="1" dirty="0" smtClean="0">
                <a:latin typeface="Arial" pitchFamily="34" charset="0"/>
                <a:cs typeface="Arial" pitchFamily="34" charset="0"/>
              </a:rPr>
              <a:t>Material: Histórico ocupacional e ficha do SINAN</a:t>
            </a:r>
          </a:p>
          <a:p>
            <a:endParaRPr lang="pt-BR" sz="2400" i="1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400" i="1" dirty="0" smtClean="0">
                <a:latin typeface="Arial" pitchFamily="34" charset="0"/>
                <a:cs typeface="Arial" pitchFamily="34" charset="0"/>
              </a:rPr>
              <a:t>Filme de Apoio</a:t>
            </a:r>
          </a:p>
          <a:p>
            <a:endParaRPr lang="pt-BR" sz="2200" i="1" dirty="0" smtClean="0">
              <a:latin typeface="+mj-lt"/>
            </a:endParaRPr>
          </a:p>
          <a:p>
            <a:endParaRPr lang="pt-BR" sz="2400" i="1" dirty="0" smtClean="0">
              <a:latin typeface="+mj-lt"/>
            </a:endParaRPr>
          </a:p>
          <a:p>
            <a:pPr algn="ctr"/>
            <a:r>
              <a:rPr lang="pt-BR" sz="2400" i="1" dirty="0" smtClean="0">
                <a:latin typeface="Comic Sans MS" pitchFamily="66" charset="0"/>
              </a:rPr>
              <a:t>Segundo Trabalho em Grupo “ Anamnese real com pacientes”</a:t>
            </a:r>
          </a:p>
          <a:p>
            <a:r>
              <a:rPr lang="pt-BR" sz="2400" dirty="0" smtClean="0"/>
              <a:t> </a:t>
            </a:r>
            <a:endParaRPr lang="pt-BR" sz="2400" b="1" dirty="0" smtClean="0"/>
          </a:p>
          <a:p>
            <a:r>
              <a:rPr lang="es-ES_tradnl" sz="2400" dirty="0" smtClean="0"/>
              <a:t>	</a:t>
            </a:r>
          </a:p>
        </p:txBody>
      </p:sp>
      <p:sp>
        <p:nvSpPr>
          <p:cNvPr id="5" name="Retângulo com Canto Diagonal Aparado 4"/>
          <p:cNvSpPr/>
          <p:nvPr/>
        </p:nvSpPr>
        <p:spPr bwMode="auto">
          <a:xfrm>
            <a:off x="4283968" y="4509120"/>
            <a:ext cx="4464496" cy="792088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Muita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dificuldade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de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não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focar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os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fatores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individuais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e </a:t>
            </a:r>
            <a:r>
              <a:rPr kumimoji="0" lang="es-ES_tradnl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não</a:t>
            </a:r>
            <a:r>
              <a:rPr kumimoji="0" lang="es-ES_tradn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culpabilizar !!!!!!!!!!!!!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-1044624" y="6520259"/>
            <a:ext cx="5255344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Original de </a:t>
            </a:r>
            <a:r>
              <a:rPr lang="pt-BR" dirty="0" err="1" smtClean="0"/>
              <a:t>Fatima</a:t>
            </a:r>
            <a:r>
              <a:rPr lang="pt-BR" dirty="0" smtClean="0"/>
              <a:t> Ribeiro e Renata Baldo - fatsuerj@gmail.com.br</a:t>
            </a:r>
            <a:endParaRPr lang="es-ES" dirty="0"/>
          </a:p>
        </p:txBody>
      </p:sp>
      <p:sp>
        <p:nvSpPr>
          <p:cNvPr id="1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746195-E226-4DD8-9F6A-151986357B08}" type="slidenum">
              <a:rPr lang="pt-BR"/>
              <a:pPr>
                <a:defRPr/>
              </a:pPr>
              <a:t>17</a:t>
            </a:fld>
            <a:endParaRPr lang="pt-BR"/>
          </a:p>
        </p:txBody>
      </p:sp>
      <p:sp>
        <p:nvSpPr>
          <p:cNvPr id="76803" name="Rectangle 8"/>
          <p:cNvSpPr>
            <a:spLocks noChangeArrowheads="1"/>
          </p:cNvSpPr>
          <p:nvPr/>
        </p:nvSpPr>
        <p:spPr bwMode="auto">
          <a:xfrm>
            <a:off x="1979613" y="908050"/>
            <a:ext cx="5472112" cy="59499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804" name="AutoShape 4"/>
          <p:cNvSpPr>
            <a:spLocks noChangeArrowheads="1"/>
          </p:cNvSpPr>
          <p:nvPr/>
        </p:nvSpPr>
        <p:spPr bwMode="auto">
          <a:xfrm>
            <a:off x="323850" y="333375"/>
            <a:ext cx="1773238" cy="93662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pitchFamily="18" charset="0"/>
            </a:endParaRPr>
          </a:p>
        </p:txBody>
      </p:sp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0" y="1917700"/>
            <a:ext cx="1765300" cy="1295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pt-BR" sz="2000" b="1"/>
              <a:t>Atividades </a:t>
            </a:r>
          </a:p>
          <a:p>
            <a:pPr algn="ctr" eaLnBrk="0" hangingPunct="0"/>
            <a:r>
              <a:rPr lang="pt-BR" sz="2000" b="1"/>
              <a:t>Ocupacionais</a:t>
            </a:r>
          </a:p>
        </p:txBody>
      </p:sp>
      <p:sp>
        <p:nvSpPr>
          <p:cNvPr id="76806" name="AutoShape 7"/>
          <p:cNvSpPr>
            <a:spLocks noChangeArrowheads="1"/>
          </p:cNvSpPr>
          <p:nvPr/>
        </p:nvSpPr>
        <p:spPr bwMode="auto">
          <a:xfrm>
            <a:off x="3708400" y="5084763"/>
            <a:ext cx="1871663" cy="503237"/>
          </a:xfrm>
          <a:prstGeom prst="leftRightArrow">
            <a:avLst>
              <a:gd name="adj1" fmla="val 50000"/>
              <a:gd name="adj2" fmla="val 74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 sz="3600">
              <a:latin typeface="Times New Roman" pitchFamily="18" charset="0"/>
            </a:endParaRPr>
          </a:p>
        </p:txBody>
      </p:sp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52513"/>
            <a:ext cx="5175250" cy="580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8" name="Rectangle 9"/>
          <p:cNvSpPr>
            <a:spLocks noChangeArrowheads="1"/>
          </p:cNvSpPr>
          <p:nvPr/>
        </p:nvSpPr>
        <p:spPr bwMode="auto">
          <a:xfrm>
            <a:off x="468313" y="476250"/>
            <a:ext cx="2033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Setor</a:t>
            </a:r>
          </a:p>
          <a:p>
            <a:r>
              <a:rPr lang="pt-BR" b="1"/>
              <a:t> Econômico</a:t>
            </a:r>
            <a:endParaRPr lang="es-ES" b="1"/>
          </a:p>
        </p:txBody>
      </p:sp>
      <p:sp>
        <p:nvSpPr>
          <p:cNvPr id="76809" name="Line 10"/>
          <p:cNvSpPr>
            <a:spLocks noChangeShapeType="1"/>
          </p:cNvSpPr>
          <p:nvPr/>
        </p:nvSpPr>
        <p:spPr bwMode="auto">
          <a:xfrm>
            <a:off x="1403350" y="2060575"/>
            <a:ext cx="865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6810" name="Line 11"/>
          <p:cNvSpPr>
            <a:spLocks noChangeShapeType="1"/>
          </p:cNvSpPr>
          <p:nvPr/>
        </p:nvSpPr>
        <p:spPr bwMode="auto">
          <a:xfrm flipV="1">
            <a:off x="1403350" y="1557338"/>
            <a:ext cx="180022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6811" name="Line 12"/>
          <p:cNvSpPr>
            <a:spLocks noChangeShapeType="1"/>
          </p:cNvSpPr>
          <p:nvPr/>
        </p:nvSpPr>
        <p:spPr bwMode="auto">
          <a:xfrm>
            <a:off x="1403350" y="2060575"/>
            <a:ext cx="865188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6812" name="Line 13"/>
          <p:cNvSpPr>
            <a:spLocks noChangeShapeType="1"/>
          </p:cNvSpPr>
          <p:nvPr/>
        </p:nvSpPr>
        <p:spPr bwMode="auto">
          <a:xfrm>
            <a:off x="2124075" y="692150"/>
            <a:ext cx="23034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6813" name="Rectangle 14"/>
          <p:cNvSpPr>
            <a:spLocks noChangeArrowheads="1"/>
          </p:cNvSpPr>
          <p:nvPr/>
        </p:nvSpPr>
        <p:spPr bwMode="auto">
          <a:xfrm>
            <a:off x="3635375" y="112713"/>
            <a:ext cx="4714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3200" b="1"/>
              <a:t>Histórico Ocupacional  </a:t>
            </a:r>
            <a:endParaRPr lang="es-ES" sz="3200" b="1"/>
          </a:p>
        </p:txBody>
      </p:sp>
      <p:sp>
        <p:nvSpPr>
          <p:cNvPr id="76814" name="AutoShape 4"/>
          <p:cNvSpPr>
            <a:spLocks noChangeArrowheads="1"/>
          </p:cNvSpPr>
          <p:nvPr/>
        </p:nvSpPr>
        <p:spPr bwMode="auto">
          <a:xfrm>
            <a:off x="7667625" y="1628775"/>
            <a:ext cx="1331913" cy="865188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s-ES" sz="2000">
              <a:latin typeface="Times New Roman" pitchFamily="18" charset="0"/>
            </a:endParaRPr>
          </a:p>
        </p:txBody>
      </p:sp>
      <p:sp>
        <p:nvSpPr>
          <p:cNvPr id="76815" name="Rectangle 16"/>
          <p:cNvSpPr>
            <a:spLocks noChangeArrowheads="1"/>
          </p:cNvSpPr>
          <p:nvPr/>
        </p:nvSpPr>
        <p:spPr bwMode="auto">
          <a:xfrm>
            <a:off x="7740650" y="1773238"/>
            <a:ext cx="1390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/>
              <a:t>Tempo de </a:t>
            </a:r>
          </a:p>
          <a:p>
            <a:r>
              <a:rPr lang="pt-BR" b="1"/>
              <a:t>Exposição </a:t>
            </a:r>
          </a:p>
        </p:txBody>
      </p:sp>
      <p:sp>
        <p:nvSpPr>
          <p:cNvPr id="76816" name="Line 17"/>
          <p:cNvSpPr>
            <a:spLocks noChangeShapeType="1"/>
          </p:cNvSpPr>
          <p:nvPr/>
        </p:nvSpPr>
        <p:spPr bwMode="auto">
          <a:xfrm flipH="1" flipV="1">
            <a:off x="7019925" y="1989138"/>
            <a:ext cx="576263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  <p:sp>
        <p:nvSpPr>
          <p:cNvPr id="76817" name="Line 18"/>
          <p:cNvSpPr>
            <a:spLocks noChangeShapeType="1"/>
          </p:cNvSpPr>
          <p:nvPr/>
        </p:nvSpPr>
        <p:spPr bwMode="auto">
          <a:xfrm flipH="1">
            <a:off x="6948488" y="2060575"/>
            <a:ext cx="6477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33" t="23148" r="21391" b="12500"/>
          <a:stretch>
            <a:fillRect/>
          </a:stretch>
        </p:blipFill>
        <p:spPr bwMode="auto">
          <a:xfrm>
            <a:off x="250825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5"/>
          <p:cNvSpPr txBox="1">
            <a:spLocks noChangeArrowheads="1"/>
          </p:cNvSpPr>
          <p:nvPr/>
        </p:nvSpPr>
        <p:spPr bwMode="auto">
          <a:xfrm>
            <a:off x="1042988" y="4941888"/>
            <a:ext cx="2428875" cy="3063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 b="1">
                <a:latin typeface="Lucida Calligraphy" pitchFamily="66" charset="0"/>
              </a:rPr>
              <a:t>L. S. M.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79913" y="6520259"/>
            <a:ext cx="4764087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Original de </a:t>
            </a:r>
            <a:r>
              <a:rPr lang="pt-BR" dirty="0" err="1" smtClean="0"/>
              <a:t>Fatima</a:t>
            </a:r>
            <a:r>
              <a:rPr lang="pt-BR" dirty="0" smtClean="0"/>
              <a:t> Ribeiro e Renata Baldo - fatsuerj@gmail.com.br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4A9E-AC9B-45F7-8D5C-1F884D1F73AB}" type="slidenum">
              <a:rPr lang="pt-BR" smtClean="0"/>
              <a:pPr>
                <a:defRPr/>
              </a:pPr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42" t="25439" r="21393" b="9491"/>
          <a:stretch>
            <a:fillRect/>
          </a:stretch>
        </p:blipFill>
        <p:spPr bwMode="auto">
          <a:xfrm>
            <a:off x="323850" y="260350"/>
            <a:ext cx="85693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379913" y="6448251"/>
            <a:ext cx="4584575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Original de </a:t>
            </a:r>
            <a:r>
              <a:rPr lang="pt-BR" dirty="0" err="1" smtClean="0"/>
              <a:t>Fatima</a:t>
            </a:r>
            <a:r>
              <a:rPr lang="pt-BR" dirty="0" smtClean="0"/>
              <a:t> Ribeiro e Renata Baldo - fatsuerj@gmail.com.br</a:t>
            </a:r>
            <a:endParaRPr lang="es-E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4A9E-AC9B-45F7-8D5C-1F884D1F73AB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686615-B040-49BB-AB5D-672AB98F98E0}" type="slidenum">
              <a:rPr lang="pt-BR"/>
              <a:pPr>
                <a:defRPr/>
              </a:pPr>
              <a:t>2</a:t>
            </a:fld>
            <a:endParaRPr lang="pt-BR" dirty="0"/>
          </a:p>
        </p:txBody>
      </p:sp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1108206" y="1698957"/>
            <a:ext cx="810726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Georgia" pitchFamily="18" charset="0"/>
                <a:cs typeface="+mn-cs"/>
              </a:rPr>
              <a:t>A capacitação no SUS – Porque participar?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Georgia" pitchFamily="18" charset="0"/>
              </a:rPr>
              <a:t>A discrepância entre os protocolos e a prática</a:t>
            </a:r>
          </a:p>
        </p:txBody>
      </p:sp>
      <p:pic>
        <p:nvPicPr>
          <p:cNvPr id="13317" name="Picture 4" descr="logo_uerj_c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4786322"/>
            <a:ext cx="906698" cy="85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Imagem 4" descr="GEPEC - 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86107" y="5949279"/>
            <a:ext cx="1700718" cy="792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467544" y="188640"/>
            <a:ext cx="81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 smtClean="0">
                <a:solidFill>
                  <a:srgbClr val="000000"/>
                </a:solidFill>
                <a:latin typeface="Georgia" pitchFamily="18" charset="0"/>
              </a:rPr>
              <a:t>Reflexão  sobre  Capacitação  no SUS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036736" y="3258451"/>
            <a:ext cx="81072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Georgia" pitchFamily="18" charset="0"/>
              </a:rPr>
              <a:t>A ficção da vigilância e o apelo da assistência 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pt-BR" sz="2400" b="1" dirty="0" smtClean="0">
                <a:solidFill>
                  <a:srgbClr val="000000"/>
                </a:solidFill>
                <a:latin typeface="Georgia" pitchFamily="18" charset="0"/>
              </a:rPr>
              <a:t>Possibilidades: Paradigma da Ecologia dos Saberes</a:t>
            </a:r>
            <a:endParaRPr lang="pt-BR" sz="24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9698" name="Picture 2" descr="https://scontent.xx.fbcdn.net/v/t1.0-9/12342572_1082227018454604_3037658984496127066_n.jpg?oh=a92b7a6f7307bc75915813f9e1ad582b&amp;oe=57EECE8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4643446"/>
            <a:ext cx="2130409" cy="2130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0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03" t="20615" r="21391"/>
          <a:stretch>
            <a:fillRect/>
          </a:stretch>
        </p:blipFill>
        <p:spPr bwMode="auto">
          <a:xfrm>
            <a:off x="323850" y="115888"/>
            <a:ext cx="856932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3" t="58827" r="21272" b="19025"/>
          <a:stretch>
            <a:fillRect/>
          </a:stretch>
        </p:blipFill>
        <p:spPr bwMode="auto">
          <a:xfrm>
            <a:off x="323850" y="5084763"/>
            <a:ext cx="8569325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4584575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Original de </a:t>
            </a:r>
            <a:r>
              <a:rPr lang="pt-BR" dirty="0" err="1" smtClean="0"/>
              <a:t>Fatima</a:t>
            </a:r>
            <a:r>
              <a:rPr lang="pt-BR" dirty="0" smtClean="0"/>
              <a:t> Ribeiro e Renata Baldo - fatsuerj@gmail.com.br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4A9E-AC9B-45F7-8D5C-1F884D1F73AB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urso de VCRT\CEARA\Capacitação Fortaleza 2014\Curso set 2014\Fortaleza curso de multiplica set 2014 (12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6" y="3954762"/>
            <a:ext cx="2772940" cy="2688948"/>
          </a:xfrm>
          <a:prstGeom prst="rect">
            <a:avLst/>
          </a:prstGeom>
          <a:noFill/>
        </p:spPr>
      </p:pic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188640"/>
            <a:ext cx="8424862" cy="473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3200" dirty="0" smtClean="0">
                <a:latin typeface="Comic Sans MS" pitchFamily="66" charset="0"/>
              </a:rPr>
              <a:t>Decisões sobre a exposição e a relação como trabalho</a:t>
            </a:r>
            <a:r>
              <a:rPr lang="pt-BR" sz="3200" dirty="0" smtClean="0">
                <a:latin typeface="+mj-lt"/>
                <a:cs typeface="+mn-cs"/>
              </a:rPr>
              <a:t>  </a:t>
            </a: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r>
              <a:rPr lang="pt-BR" sz="2200" b="1" dirty="0" smtClean="0">
                <a:latin typeface="+mj-lt"/>
              </a:rPr>
              <a:t>8.</a:t>
            </a:r>
            <a:r>
              <a:rPr lang="pt-BR" sz="2200" dirty="0" smtClean="0">
                <a:latin typeface="+mj-lt"/>
              </a:rPr>
              <a:t> </a:t>
            </a:r>
            <a:r>
              <a:rPr lang="pt-BR" sz="2400" dirty="0" smtClean="0"/>
              <a:t>Apresentação das Anamnese e/ou casos e decisões para a  relação com a Exposição Ocupacional </a:t>
            </a:r>
          </a:p>
          <a:p>
            <a:r>
              <a:rPr lang="es-ES_tradnl" sz="2400" dirty="0" smtClean="0"/>
              <a:t>                                               Casos e </a:t>
            </a:r>
            <a:r>
              <a:rPr lang="es-ES_tradnl" sz="2400" dirty="0" err="1" smtClean="0"/>
              <a:t>Dificuldades</a:t>
            </a:r>
            <a:r>
              <a:rPr lang="es-ES_tradnl" sz="2400" dirty="0" smtClean="0"/>
              <a:t> </a:t>
            </a:r>
          </a:p>
          <a:p>
            <a:pPr algn="ctr"/>
            <a:r>
              <a:rPr lang="es-ES_tradnl" sz="2400" dirty="0" smtClean="0"/>
              <a:t>                                          </a:t>
            </a:r>
            <a:r>
              <a:rPr lang="es-ES_tradnl" sz="2400" dirty="0" err="1" smtClean="0"/>
              <a:t>Exercícios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com</a:t>
            </a:r>
            <a:r>
              <a:rPr lang="es-ES_tradnl" sz="2400" dirty="0" smtClean="0"/>
              <a:t> </a:t>
            </a:r>
            <a:r>
              <a:rPr lang="es-ES_tradnl" sz="2400" dirty="0" err="1" smtClean="0"/>
              <a:t>outros</a:t>
            </a:r>
            <a:r>
              <a:rPr lang="es-ES_tradnl" sz="2400" dirty="0" smtClean="0"/>
              <a:t> casos  	</a:t>
            </a:r>
          </a:p>
          <a:p>
            <a:r>
              <a:rPr lang="pt-BR" sz="2400" dirty="0" smtClean="0"/>
              <a:t> </a:t>
            </a:r>
            <a:endParaRPr lang="pt-BR" sz="2400" b="1" dirty="0" smtClean="0"/>
          </a:p>
          <a:p>
            <a:r>
              <a:rPr lang="es-ES_tradnl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22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0"/>
            <a:ext cx="8424862" cy="6270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3200" dirty="0" smtClean="0">
                <a:latin typeface="Comic Sans MS" pitchFamily="66" charset="0"/>
              </a:rPr>
              <a:t>Como fazer este caso existir na Saúde Pública?</a:t>
            </a:r>
            <a:r>
              <a:rPr lang="pt-BR" sz="3200" dirty="0" smtClean="0">
                <a:latin typeface="+mj-lt"/>
              </a:rPr>
              <a:t> </a:t>
            </a:r>
            <a:endParaRPr lang="pt-BR" sz="3200" dirty="0" smtClean="0">
              <a:latin typeface="+mj-lt"/>
              <a:cs typeface="+mn-cs"/>
            </a:endParaRPr>
          </a:p>
          <a:p>
            <a:pPr marL="457200" indent="-457200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2200" dirty="0" smtClean="0">
              <a:latin typeface="+mj-lt"/>
              <a:cs typeface="+mn-cs"/>
            </a:endParaRPr>
          </a:p>
          <a:p>
            <a:r>
              <a:rPr lang="pt-BR" sz="2200" b="1" dirty="0" smtClean="0">
                <a:latin typeface="+mj-lt"/>
              </a:rPr>
              <a:t>  9</a:t>
            </a:r>
            <a:r>
              <a:rPr lang="pt-BR" sz="2200" b="1" dirty="0" smtClean="0">
                <a:latin typeface="+mj-lt"/>
              </a:rPr>
              <a:t>.</a:t>
            </a:r>
            <a:r>
              <a:rPr lang="pt-BR" sz="2800" dirty="0" smtClean="0">
                <a:latin typeface="Comic Sans MS" pitchFamily="66" charset="0"/>
              </a:rPr>
              <a:t> </a:t>
            </a:r>
            <a:r>
              <a:rPr lang="pt-BR" sz="2800" dirty="0" smtClean="0">
                <a:latin typeface="Comic Sans MS" pitchFamily="66" charset="0"/>
              </a:rPr>
              <a:t>Terceiro Trabalho em Grupo.</a:t>
            </a:r>
            <a:r>
              <a:rPr lang="pt-BR" sz="2400" dirty="0" smtClean="0"/>
              <a:t> </a:t>
            </a:r>
          </a:p>
          <a:p>
            <a:endParaRPr lang="pt-BR" sz="2400" dirty="0" smtClean="0"/>
          </a:p>
          <a:p>
            <a:r>
              <a:rPr lang="pt-BR" sz="2400" dirty="0" smtClean="0"/>
              <a:t>                 </a:t>
            </a:r>
            <a:r>
              <a:rPr lang="pt-BR" sz="2400" b="1" dirty="0" smtClean="0"/>
              <a:t>Fluxograma</a:t>
            </a:r>
            <a:r>
              <a:rPr lang="pt-BR" sz="2400" dirty="0" smtClean="0"/>
              <a:t> para a vigilância epidemiológica </a:t>
            </a:r>
          </a:p>
          <a:p>
            <a:r>
              <a:rPr lang="pt-BR" sz="2400" dirty="0" smtClean="0"/>
              <a:t>            Desencadeada por um caso, por uma exposição, </a:t>
            </a:r>
          </a:p>
          <a:p>
            <a:r>
              <a:rPr lang="pt-BR" sz="2400" dirty="0" smtClean="0"/>
              <a:t>                                                pela Vigilância sanitária... </a:t>
            </a:r>
            <a:r>
              <a:rPr lang="pt-BR" sz="2400" dirty="0" err="1" smtClean="0"/>
              <a:t>etc</a:t>
            </a:r>
            <a:r>
              <a:rPr lang="pt-BR" sz="2400" dirty="0" smtClean="0"/>
              <a:t> </a:t>
            </a:r>
            <a:r>
              <a:rPr lang="pt-BR" sz="2400" b="1" dirty="0" smtClean="0"/>
              <a:t>	</a:t>
            </a:r>
          </a:p>
          <a:p>
            <a:endParaRPr lang="pt-BR" sz="2400" b="1" dirty="0" smtClean="0"/>
          </a:p>
          <a:p>
            <a:pPr algn="ctr"/>
            <a:r>
              <a:rPr lang="pt-BR" sz="2400" b="1" dirty="0" smtClean="0"/>
              <a:t>                                   Quem pode, quem quer fazer ??? </a:t>
            </a:r>
          </a:p>
          <a:p>
            <a:pPr algn="ctr"/>
            <a:r>
              <a:rPr lang="es-ES_tradnl" sz="2400" dirty="0" smtClean="0"/>
              <a:t>	</a:t>
            </a:r>
          </a:p>
          <a:p>
            <a:r>
              <a:rPr lang="pt-BR" sz="2400" dirty="0" smtClean="0"/>
              <a:t> </a:t>
            </a:r>
            <a:endParaRPr lang="pt-BR" sz="2400" b="1" dirty="0" smtClean="0"/>
          </a:p>
          <a:p>
            <a:r>
              <a:rPr lang="es-ES_tradnl" sz="2400" dirty="0" smtClean="0"/>
              <a:t>	</a:t>
            </a:r>
          </a:p>
        </p:txBody>
      </p:sp>
      <p:pic>
        <p:nvPicPr>
          <p:cNvPr id="1026" name="Picture 2" descr="E:\Curso de VCRT\APRESENTAÇÕES RIO GRANDE DO NORTE\Curso VCRT Natal out 2013 (2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4293096"/>
            <a:ext cx="219853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m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355"/>
          <a:stretch>
            <a:fillRect/>
          </a:stretch>
        </p:blipFill>
        <p:spPr bwMode="auto">
          <a:xfrm>
            <a:off x="468313" y="928670"/>
            <a:ext cx="8207375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ixaDeTexto 4"/>
          <p:cNvSpPr txBox="1">
            <a:spLocks noChangeArrowheads="1"/>
          </p:cNvSpPr>
          <p:nvPr/>
        </p:nvSpPr>
        <p:spPr bwMode="auto">
          <a:xfrm>
            <a:off x="755650" y="188913"/>
            <a:ext cx="7632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b="1" dirty="0"/>
              <a:t>Fluxo de Informação para a Vigilância Epidemiológica do Câncer Relacionado ao Trabalho</a:t>
            </a: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964760" y="6500834"/>
            <a:ext cx="5036000" cy="38963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Original de </a:t>
            </a:r>
            <a:r>
              <a:rPr lang="pt-BR" dirty="0" err="1" smtClean="0"/>
              <a:t>Fatima</a:t>
            </a:r>
            <a:r>
              <a:rPr lang="pt-BR" dirty="0" smtClean="0"/>
              <a:t> Ribeiro e Renata Baldo - fatsuerj@gmail.com.br</a:t>
            </a:r>
            <a:endParaRPr lang="es-E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C4A9E-AC9B-45F7-8D5C-1F884D1F73AB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24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776600"/>
            <a:ext cx="8424862" cy="566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3200" dirty="0" smtClean="0">
                <a:latin typeface="Comic Sans MS" pitchFamily="66" charset="0"/>
              </a:rPr>
              <a:t>Como tornar real o nosso sonhar?</a:t>
            </a:r>
            <a:r>
              <a:rPr lang="pt-BR" sz="3200" dirty="0" smtClean="0">
                <a:latin typeface="+mj-lt"/>
              </a:rPr>
              <a:t> </a:t>
            </a:r>
            <a:endParaRPr lang="pt-BR" sz="3200" dirty="0" smtClean="0">
              <a:latin typeface="+mj-lt"/>
              <a:cs typeface="+mn-cs"/>
            </a:endParaRPr>
          </a:p>
          <a:p>
            <a:pPr marL="457200" indent="-457200">
              <a:lnSpc>
                <a:spcPct val="150000"/>
              </a:lnSpc>
            </a:pPr>
            <a:endParaRPr lang="pt-BR" sz="2200" dirty="0" smtClean="0">
              <a:latin typeface="+mj-lt"/>
            </a:endParaRPr>
          </a:p>
          <a:p>
            <a:pPr marL="457200" indent="-457200">
              <a:lnSpc>
                <a:spcPct val="150000"/>
              </a:lnSpc>
            </a:pPr>
            <a:r>
              <a:rPr lang="pt-BR" sz="2200" dirty="0" smtClean="0">
                <a:latin typeface="+mj-lt"/>
              </a:rPr>
              <a:t>10.</a:t>
            </a:r>
            <a:r>
              <a:rPr lang="pt-BR" sz="2400" dirty="0" smtClean="0"/>
              <a:t>Eleição de Prioridades: Quais tipos de câncer?</a:t>
            </a:r>
          </a:p>
          <a:p>
            <a:pPr marL="457200" indent="-457200">
              <a:lnSpc>
                <a:spcPct val="150000"/>
              </a:lnSpc>
            </a:pPr>
            <a:r>
              <a:rPr lang="pt-BR" sz="2400" dirty="0" smtClean="0"/>
              <a:t>                                Metas – Quantos casos em 1 ano?</a:t>
            </a:r>
          </a:p>
          <a:p>
            <a:pPr marL="457200" indent="-457200">
              <a:lnSpc>
                <a:spcPct val="150000"/>
              </a:lnSpc>
            </a:pPr>
            <a:r>
              <a:rPr lang="pt-BR" sz="2400" dirty="0" smtClean="0"/>
              <a:t>                                 Fluxos – Quem, onde e como? </a:t>
            </a:r>
          </a:p>
          <a:p>
            <a:pPr marL="457200" indent="-457200">
              <a:lnSpc>
                <a:spcPct val="150000"/>
              </a:lnSpc>
            </a:pPr>
            <a:endParaRPr lang="pt-BR" sz="2400" dirty="0" smtClean="0"/>
          </a:p>
          <a:p>
            <a:pPr marL="457200" indent="-457200" algn="r">
              <a:lnSpc>
                <a:spcPct val="150000"/>
              </a:lnSpc>
            </a:pPr>
            <a:r>
              <a:rPr lang="pt-BR" sz="2400" i="1" dirty="0" smtClean="0"/>
              <a:t>Em grupo ou na plenária 	</a:t>
            </a:r>
          </a:p>
          <a:p>
            <a:r>
              <a:rPr lang="pt-BR" sz="2400" i="1" dirty="0" smtClean="0"/>
              <a:t> </a:t>
            </a:r>
          </a:p>
          <a:p>
            <a:r>
              <a:rPr lang="es-ES_tradnl" sz="2400" dirty="0" smtClean="0"/>
              <a:t>	</a:t>
            </a:r>
          </a:p>
        </p:txBody>
      </p:sp>
      <p:pic>
        <p:nvPicPr>
          <p:cNvPr id="12289" name="Picture 1" descr="F:\Curso de VCRT\CEARA\Capacitação Fortaleza 2014\Curso set 2014\Fortaleza curso de multiplica set 2014 (11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714752"/>
            <a:ext cx="271462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 bwMode="auto">
          <a:xfrm>
            <a:off x="357158" y="5643578"/>
            <a:ext cx="8748464" cy="7858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_trad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25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539552" y="428604"/>
            <a:ext cx="8604448" cy="63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Metodologia/ programação</a:t>
            </a:r>
          </a:p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C8170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+mn-cs"/>
              </a:rPr>
              <a:t> </a:t>
            </a:r>
          </a:p>
          <a:p>
            <a:pPr marL="457200" indent="-457200" algn="ctr" eaLnBrk="0" hangingPunct="0">
              <a:lnSpc>
                <a:spcPct val="105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800" dirty="0" smtClean="0">
                <a:latin typeface="Comic Sans MS" pitchFamily="66" charset="0"/>
              </a:rPr>
              <a:t>Validação Social</a:t>
            </a:r>
            <a:r>
              <a:rPr lang="pt-BR" sz="3200" dirty="0" smtClean="0">
                <a:latin typeface="+mj-lt"/>
              </a:rPr>
              <a:t>   </a:t>
            </a:r>
            <a:endParaRPr lang="pt-BR" sz="3200" dirty="0" smtClean="0">
              <a:latin typeface="+mj-lt"/>
              <a:cs typeface="+mn-cs"/>
            </a:endParaRPr>
          </a:p>
          <a:p>
            <a:pPr marL="457200" indent="-457200">
              <a:spcBef>
                <a:spcPts val="60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11.Debate em forma de Seminário Local ou Discussão com Conselho de Saúde</a:t>
            </a:r>
          </a:p>
          <a:p>
            <a:pPr marL="457200" indent="-457200" algn="ctr">
              <a:spcBef>
                <a:spcPts val="600"/>
              </a:spcBef>
            </a:pPr>
            <a:r>
              <a:rPr lang="pt-BR" sz="2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Vídeo – Introduzindo os riscos – Agrotóxico ou Postos de Combustíveis  </a:t>
            </a:r>
          </a:p>
          <a:p>
            <a:pPr marL="457200" indent="-457200">
              <a:spcBef>
                <a:spcPts val="60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Consultar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à plateia .. Qual o tipo de câncer que mais impacta?</a:t>
            </a:r>
          </a:p>
          <a:p>
            <a:pPr marL="457200" indent="-457200" algn="ctr">
              <a:spcBef>
                <a:spcPts val="600"/>
              </a:spcBef>
            </a:pPr>
            <a:r>
              <a:rPr lang="pt-BR" sz="22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Incorporação do tipo de câncer sinalizado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ctr">
              <a:spcBef>
                <a:spcPts val="600"/>
              </a:spcBef>
            </a:pPr>
            <a:r>
              <a:rPr lang="pt-BR" sz="1200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457200" indent="-457200">
              <a:spcBef>
                <a:spcPts val="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Apresentação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do risco ocupacional para câncer no território</a:t>
            </a:r>
          </a:p>
          <a:p>
            <a:pPr marL="457200" indent="-457200">
              <a:spcBef>
                <a:spcPts val="0"/>
              </a:spcBef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      As 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prioridade e as metas </a:t>
            </a:r>
          </a:p>
          <a:p>
            <a:pPr marL="457200" indent="-457200">
              <a:spcBef>
                <a:spcPts val="600"/>
              </a:spcBef>
            </a:pPr>
            <a:r>
              <a:rPr lang="pt-BR" sz="2200" dirty="0" smtClean="0">
                <a:latin typeface="Arial" pitchFamily="34" charset="0"/>
                <a:cs typeface="Arial" pitchFamily="34" charset="0"/>
              </a:rPr>
              <a:t>Compromissos do Conselho.. Pautar o tema anualmente, balanço dos casos e desencadear a vigilância no ambiente de trabalho  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s-ES_tradnl" sz="2400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oliclinicamacae.com.br/site/systemfiles/informativo/200/file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1776433" cy="250033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785794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+mn-lt"/>
              </a:rPr>
              <a:t>Suporte Bibliográfico</a:t>
            </a:r>
            <a:endParaRPr lang="pt-BR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0562" y="1538575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Material Produzido</a:t>
            </a:r>
            <a:endParaRPr lang="pt-BR" sz="2400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071678"/>
            <a:ext cx="2668320" cy="2077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56992"/>
            <a:ext cx="3157938" cy="227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scontent.xx.fbcdn.net/v/t1.0-9/12342572_1082227018454604_3037658984496127066_n.jpg?oh=a92b7a6f7307bc75915813f9e1ad582b&amp;oe=57EECE8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06" y="7141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-71462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Resultados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28604"/>
            <a:ext cx="8424936" cy="638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de cantos arredondados 6"/>
          <p:cNvSpPr/>
          <p:nvPr/>
        </p:nvSpPr>
        <p:spPr>
          <a:xfrm>
            <a:off x="214282" y="4929198"/>
            <a:ext cx="8358246" cy="285752"/>
          </a:xfrm>
          <a:prstGeom prst="roundRect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Seta para a esquerda 8"/>
          <p:cNvSpPr/>
          <p:nvPr/>
        </p:nvSpPr>
        <p:spPr>
          <a:xfrm>
            <a:off x="8604448" y="5013176"/>
            <a:ext cx="360040" cy="216024"/>
          </a:xfrm>
          <a:prstGeom prst="lef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3571868" y="5301208"/>
            <a:ext cx="5464628" cy="1199626"/>
          </a:xfrm>
          <a:prstGeom prst="round2Diag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Efeito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Londrina….</a:t>
            </a:r>
          </a:p>
          <a:p>
            <a:pPr algn="ctr"/>
            <a:r>
              <a:rPr lang="es-ES_tradn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Ação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continua, </a:t>
            </a:r>
            <a:r>
              <a:rPr lang="es-ES_tradn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mesmo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sem</a:t>
            </a:r>
            <a:r>
              <a:rPr lang="es-ES_tradnl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estar no status de CEREST</a:t>
            </a:r>
            <a:endParaRPr lang="es-ES_tradnl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528638" y="-142900"/>
            <a:ext cx="8329612" cy="642959"/>
          </a:xfrm>
        </p:spPr>
        <p:txBody>
          <a:bodyPr/>
          <a:lstStyle/>
          <a:p>
            <a:r>
              <a:rPr lang="es-ES_tradnl" sz="2000" b="1" dirty="0" smtClean="0"/>
              <a:t>Don Pepe Mujica </a:t>
            </a:r>
            <a:r>
              <a:rPr lang="es-ES_tradnl" sz="2000" b="1" dirty="0" err="1" smtClean="0"/>
              <a:t>na</a:t>
            </a:r>
            <a:r>
              <a:rPr lang="es-ES_tradnl" sz="2000" b="1" dirty="0" smtClean="0"/>
              <a:t> UERJ- Brasil- 28/08/2015</a:t>
            </a:r>
          </a:p>
        </p:txBody>
      </p:sp>
      <p:pic>
        <p:nvPicPr>
          <p:cNvPr id="19459" name="Picture 4" descr="C:\Users\fatsue\Desktop\mujica por yasmim mont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9553" y="692696"/>
            <a:ext cx="810438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bg2"/>
                </a:solidFill>
              </a:rPr>
              <a:t>Necessitamos </a:t>
            </a:r>
            <a:r>
              <a:rPr lang="pt-BR" sz="3200" b="1" dirty="0">
                <a:solidFill>
                  <a:schemeClr val="bg2"/>
                </a:solidFill>
              </a:rPr>
              <a:t>de </a:t>
            </a:r>
            <a:r>
              <a:rPr lang="pt-BR" sz="3200" b="1" dirty="0" smtClean="0">
                <a:solidFill>
                  <a:schemeClr val="bg2"/>
                </a:solidFill>
              </a:rPr>
              <a:t>uma mudança civilizatória</a:t>
            </a:r>
            <a:endParaRPr lang="pt-BR" sz="3200" b="1" dirty="0">
              <a:solidFill>
                <a:schemeClr val="bg2"/>
              </a:solidFill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28596" y="1822914"/>
            <a:ext cx="8501122" cy="2677656"/>
          </a:xfrm>
          <a:prstGeom prst="rect">
            <a:avLst/>
          </a:prstGeom>
          <a:blipFill dpi="0" rotWithShape="1">
            <a:blip r:embed="rId3" cstate="print">
              <a:alphaModFix amt="62000"/>
              <a:lum bright="19000" contrast="-100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Reconhecimento</a:t>
            </a:r>
            <a:r>
              <a:rPr lang="pt-BR" sz="2800" b="1" dirty="0" smtClean="0">
                <a:solidFill>
                  <a:schemeClr val="bg2"/>
                </a:solidFill>
              </a:rPr>
              <a:t> de que este modelo de formação não atende à felicidade da sociedade, mas a um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econômico</a:t>
            </a:r>
            <a:r>
              <a:rPr lang="pt-BR" sz="2800" b="1" dirty="0" smtClean="0">
                <a:solidFill>
                  <a:schemeClr val="bg2"/>
                </a:solidFill>
              </a:rPr>
              <a:t> definido.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Coragem</a:t>
            </a:r>
            <a:r>
              <a:rPr lang="pt-BR" sz="2800" b="1" dirty="0" smtClean="0">
                <a:solidFill>
                  <a:schemeClr val="bg2"/>
                </a:solidFill>
              </a:rPr>
              <a:t> para romper valores e assumir  a  </a:t>
            </a:r>
            <a:r>
              <a:rPr lang="pt-B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condução</a:t>
            </a:r>
            <a:r>
              <a:rPr lang="pt-BR" sz="2800" b="1" dirty="0" smtClean="0">
                <a:solidFill>
                  <a:schemeClr val="bg2"/>
                </a:solidFill>
              </a:rPr>
              <a:t> da Saúde da sociedade e do Trabalhador  </a:t>
            </a:r>
            <a:endParaRPr lang="pt-BR" sz="28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  <p:bldP spid="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29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673101"/>
            <a:ext cx="8424862" cy="261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003B76"/>
                </a:solidFill>
                <a:latin typeface="Arial" charset="0"/>
                <a:cs typeface="+mn-cs"/>
              </a:rPr>
              <a:t>Obrigada......</a:t>
            </a:r>
          </a:p>
          <a:p>
            <a:pPr algn="ctr" eaLnBrk="0" hangingPunct="0">
              <a:lnSpc>
                <a:spcPct val="105000"/>
              </a:lnSpc>
              <a:defRPr/>
            </a:pPr>
            <a:endParaRPr lang="pt-BR" sz="3200" b="1" dirty="0" smtClean="0">
              <a:solidFill>
                <a:srgbClr val="003B76"/>
              </a:solidFill>
            </a:endParaRPr>
          </a:p>
          <a:p>
            <a:pPr algn="ctr" eaLnBrk="0" hangingPunct="0">
              <a:lnSpc>
                <a:spcPct val="105000"/>
              </a:lnSpc>
              <a:defRPr/>
            </a:pPr>
            <a:r>
              <a:rPr lang="pt-BR" sz="3200" b="1" dirty="0" smtClean="0">
                <a:solidFill>
                  <a:srgbClr val="003B76"/>
                </a:solidFill>
                <a:latin typeface="Arial" charset="0"/>
                <a:cs typeface="+mn-cs"/>
              </a:rPr>
              <a:t>As (muitas) pessoas que ajudaram a construir o método!</a:t>
            </a:r>
          </a:p>
          <a:p>
            <a:pPr algn="ctr" eaLnBrk="0" hangingPunct="0">
              <a:lnSpc>
                <a:spcPct val="105000"/>
              </a:lnSpc>
              <a:defRPr/>
            </a:pPr>
            <a:r>
              <a:rPr lang="pt-BR" sz="2800" b="1" dirty="0" smtClean="0">
                <a:solidFill>
                  <a:srgbClr val="003B7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9698" name="Picture 2" descr="F:\Curso de VCRT\APRESENTAÇÕES RIO GRANDE DO NORTE\Curso VCRT Natal out 2013 (12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5000636"/>
            <a:ext cx="2267745" cy="1700808"/>
          </a:xfrm>
          <a:prstGeom prst="rect">
            <a:avLst/>
          </a:prstGeom>
          <a:noFill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482" y="2428867"/>
            <a:ext cx="2150816" cy="170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 descr="F:\Curso de VCRT\CEARA\Capacitação Fortaleza 2014\Curso set 2014\Fortaleza curso de multiplica set 2014 (17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2636912"/>
            <a:ext cx="2016224" cy="2016224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1247889" cy="205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 descr="C:\Users\fatsue\Desktop\Curso de VCRT\APRESENTAÇÕES RIO GRANDE DO NORTE\Curso VCRT Natal out 2013 (138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4406724" y="3882308"/>
            <a:ext cx="2634807" cy="144016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3284984"/>
            <a:ext cx="1111751" cy="258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491880" y="616530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 smtClean="0"/>
              <a:t>fatsuerj@gmail.com</a:t>
            </a:r>
            <a:endParaRPr lang="es-ES_tradnl" sz="2400" dirty="0"/>
          </a:p>
        </p:txBody>
      </p:sp>
      <p:pic>
        <p:nvPicPr>
          <p:cNvPr id="1026" name="Picture 2" descr="https://scontent.xx.fbcdn.net/v/t1.0-9/12342572_1082227018454604_3037658984496127066_n.jpg?oh=a92b7a6f7307bc75915813f9e1ad582b&amp;oe=57EECE8C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06" y="71414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548680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</a:rPr>
              <a:t>C</a:t>
            </a: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  <a:cs typeface="+mn-cs"/>
              </a:rPr>
              <a:t>apacitação no SUS -Porque participar?</a:t>
            </a:r>
            <a:endParaRPr lang="pt-BR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80578" name="Picture 2" descr="http://blogs.diariodonordeste.com.br/centrosul/wp-content/uploads/2015/09/20150929134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096455" cy="2304256"/>
          </a:xfrm>
          <a:prstGeom prst="rect">
            <a:avLst/>
          </a:prstGeom>
          <a:noFill/>
        </p:spPr>
      </p:pic>
      <p:sp>
        <p:nvSpPr>
          <p:cNvPr id="280584" name="AutoShape 8" descr="Resultado de imagem para capacitação n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280586" name="AutoShape 10" descr="Resultado de imagem para capacitação no S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4355976" y="1772816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Gratificação no Salário</a:t>
            </a:r>
            <a:endParaRPr lang="pt-BR" sz="28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11552" y="2420888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Atualização de procedimentos</a:t>
            </a:r>
            <a:endParaRPr lang="pt-BR" sz="2800" dirty="0"/>
          </a:p>
        </p:txBody>
      </p:sp>
      <p:sp>
        <p:nvSpPr>
          <p:cNvPr id="11" name="CaixaDeTexto 9"/>
          <p:cNvSpPr txBox="1"/>
          <p:nvPr/>
        </p:nvSpPr>
        <p:spPr>
          <a:xfrm>
            <a:off x="1475656" y="4546595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Certificados para curriculo</a:t>
            </a:r>
            <a:endParaRPr lang="pt-BR" sz="2800" dirty="0"/>
          </a:p>
        </p:txBody>
      </p:sp>
      <p:pic>
        <p:nvPicPr>
          <p:cNvPr id="1026" name="Picture 2" descr="C:\Users\fatsue\Desktop\Curso de VCRT\APRESENTAÇÕES RIO GRANDE DO NORTE\Curso de VCRT Natal 2013 (1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573016"/>
            <a:ext cx="3168352" cy="2112235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899592" y="5805264"/>
            <a:ext cx="7929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  <a:cs typeface="+mn-cs"/>
              </a:rPr>
              <a:t>Interesse ou mais uma tarefa?</a:t>
            </a:r>
            <a:endParaRPr lang="pt-BR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AutoShape 2" descr="Resultado de imagem para Protocolos de saude do trabalhad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57224" y="214291"/>
            <a:ext cx="792961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</a:rPr>
              <a:t>Discrepância entre os protocolos e a prática</a:t>
            </a:r>
            <a:endParaRPr lang="pt-BR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278536" name="Picture 8" descr="http://www.paho.org/bra/images/stories/capas/st_anamnese_ocupacio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1200150" cy="1733551"/>
          </a:xfrm>
          <a:prstGeom prst="rect">
            <a:avLst/>
          </a:prstGeom>
          <a:noFill/>
        </p:spPr>
      </p:pic>
      <p:pic>
        <p:nvPicPr>
          <p:cNvPr id="278534" name="Picture 6" descr="http://www.paho.org/bra/images/stories/capas/st_notificacao_acidentes_trabalh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923" y="1412776"/>
            <a:ext cx="1228725" cy="1762126"/>
          </a:xfrm>
          <a:prstGeom prst="rect">
            <a:avLst/>
          </a:prstGeom>
          <a:noFill/>
        </p:spPr>
      </p:pic>
      <p:pic>
        <p:nvPicPr>
          <p:cNvPr id="278538" name="Picture 10" descr="http://www.paho.org/bra/images/stories/capas/st_atencao_saude_trabalhador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628800"/>
            <a:ext cx="1238250" cy="1762126"/>
          </a:xfrm>
          <a:prstGeom prst="rect">
            <a:avLst/>
          </a:prstGeom>
          <a:noFill/>
        </p:spPr>
      </p:pic>
      <p:pic>
        <p:nvPicPr>
          <p:cNvPr id="278532" name="Picture 4" descr="http://www.paho.org/bra/images/stories/capas/st_perda_auditiv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772816"/>
            <a:ext cx="1228725" cy="1762126"/>
          </a:xfrm>
          <a:prstGeom prst="rect">
            <a:avLst/>
          </a:prstGeom>
          <a:noFill/>
        </p:spPr>
      </p:pic>
      <p:pic>
        <p:nvPicPr>
          <p:cNvPr id="278542" name="Picture 14" descr="http://image.slidesharecdn.com/dorrelacionadaaotrabalho-130701085045-phpapp02/95/dor-relacionada-ao-trabalho-1-638.jpg?cb=137266875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916832"/>
            <a:ext cx="1325715" cy="1872208"/>
          </a:xfrm>
          <a:prstGeom prst="rect">
            <a:avLst/>
          </a:prstGeom>
          <a:noFill/>
        </p:spPr>
      </p:pic>
      <p:pic>
        <p:nvPicPr>
          <p:cNvPr id="278544" name="Picture 16" descr="http://www.paho.org/bra/images/stories/capas/st_cancer_relacionado_trabalh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2060848"/>
            <a:ext cx="1209675" cy="1762126"/>
          </a:xfrm>
          <a:prstGeom prst="rect">
            <a:avLst/>
          </a:prstGeom>
          <a:noFill/>
        </p:spPr>
      </p:pic>
      <p:pic>
        <p:nvPicPr>
          <p:cNvPr id="278546" name="Picture 18" descr="http://renastonline.ensp.fiocruz.br/sites/default/files/styles/150px/public/pictures/wiki/logo_renast_0.jpg?itok=oWtREqM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44408" y="764704"/>
            <a:ext cx="899592" cy="1030067"/>
          </a:xfrm>
          <a:prstGeom prst="rect">
            <a:avLst/>
          </a:prstGeom>
          <a:noFill/>
        </p:spPr>
      </p:pic>
      <p:pic>
        <p:nvPicPr>
          <p:cNvPr id="278550" name="Picture 22" descr="http://i1.wp.com/www.renastonline.org/sites/default/files/Logohoriz2013_0.png?resize=381%2C1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789040"/>
            <a:ext cx="1784653" cy="557412"/>
          </a:xfrm>
          <a:prstGeom prst="rect">
            <a:avLst/>
          </a:prstGeom>
          <a:noFill/>
        </p:spPr>
      </p:pic>
      <p:pic>
        <p:nvPicPr>
          <p:cNvPr id="278552" name="Picture 24" descr="http://www.saude.mt.gov.br/arquivo/190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92280" y="3356992"/>
            <a:ext cx="2051720" cy="2998666"/>
          </a:xfrm>
          <a:prstGeom prst="rect">
            <a:avLst/>
          </a:prstGeom>
          <a:noFill/>
        </p:spPr>
      </p:pic>
      <p:sp>
        <p:nvSpPr>
          <p:cNvPr id="15" name="CaixaDeTexto 14"/>
          <p:cNvSpPr txBox="1"/>
          <p:nvPr/>
        </p:nvSpPr>
        <p:spPr>
          <a:xfrm>
            <a:off x="2339752" y="1700808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Intensa Capacitação desde 2006</a:t>
            </a:r>
            <a:endParaRPr lang="pt-BR" sz="28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808312" y="2348880"/>
            <a:ext cx="6588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Aporte de recursos aos </a:t>
            </a:r>
            <a:r>
              <a:rPr lang="pt-BR" sz="2800" dirty="0" err="1" smtClean="0"/>
              <a:t>Cerest</a:t>
            </a:r>
            <a:r>
              <a:rPr lang="pt-BR" sz="2800" dirty="0" smtClean="0"/>
              <a:t>, Universidades, Fiocruz, </a:t>
            </a:r>
            <a:r>
              <a:rPr lang="pt-BR" sz="2800" dirty="0" err="1" smtClean="0"/>
              <a:t>Fundacentro</a:t>
            </a:r>
            <a:r>
              <a:rPr lang="pt-BR" sz="2800" dirty="0" smtClean="0"/>
              <a:t>...</a:t>
            </a:r>
            <a:endParaRPr lang="pt-BR" sz="28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428860" y="3410997"/>
            <a:ext cx="56886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Necessidade de articular </a:t>
            </a:r>
          </a:p>
          <a:p>
            <a:r>
              <a:rPr lang="pt-BR" sz="2800" dirty="0" smtClean="0"/>
              <a:t>Ações em </a:t>
            </a:r>
            <a:r>
              <a:rPr lang="pt-BR" sz="2800" dirty="0" smtClean="0"/>
              <a:t>cronogramas complexos </a:t>
            </a:r>
            <a:endParaRPr lang="pt-BR" sz="2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899592" y="50489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dirty="0" smtClean="0"/>
              <a:t> Com níveis hierárquicos complexos</a:t>
            </a:r>
            <a:endParaRPr lang="pt-BR" sz="28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23528" y="578610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Ação distinta da ação técnica =&gt; Gestor</a:t>
            </a:r>
            <a:endParaRPr lang="pt-B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57224" y="214290"/>
            <a:ext cx="79296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</a:rPr>
              <a:t>A ficção da vigilância e o apelo da assistência para o câncer</a:t>
            </a:r>
          </a:p>
          <a:p>
            <a:pPr algn="ctr">
              <a:spcBef>
                <a:spcPct val="50000"/>
              </a:spcBef>
              <a:defRPr/>
            </a:pPr>
            <a:endParaRPr lang="pt-BR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67744" y="1484784"/>
            <a:ext cx="4458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Modelo: Doença</a:t>
            </a:r>
            <a:endParaRPr lang="pt-BR" b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2483768" y="2143116"/>
          <a:ext cx="3888432" cy="1878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27584" y="4653136"/>
            <a:ext cx="83164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</a:rPr>
              <a:t>Mudança necessita de um novo Marco civilizatório </a:t>
            </a:r>
            <a:r>
              <a:rPr lang="pt-BR" sz="2000" b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pt-BR" sz="2000" b="1" dirty="0" err="1" smtClean="0">
                <a:solidFill>
                  <a:srgbClr val="000000"/>
                </a:solidFill>
                <a:latin typeface="Georgia" pitchFamily="18" charset="0"/>
              </a:rPr>
              <a:t>Mujica</a:t>
            </a:r>
            <a:r>
              <a:rPr lang="pt-BR" sz="2000" b="1" dirty="0" smtClean="0">
                <a:solidFill>
                  <a:srgbClr val="000000"/>
                </a:solidFill>
                <a:latin typeface="Georgia" pitchFamily="18" charset="0"/>
              </a:rPr>
              <a:t>, 2015) 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3200" b="1" dirty="0" smtClean="0">
                <a:solidFill>
                  <a:srgbClr val="000000"/>
                </a:solidFill>
                <a:latin typeface="Georgia" pitchFamily="18" charset="0"/>
              </a:rPr>
              <a:t>Ecologia dos saberes </a:t>
            </a:r>
            <a:r>
              <a:rPr lang="pt-BR" sz="2000" b="1" dirty="0" smtClean="0">
                <a:solidFill>
                  <a:srgbClr val="000000"/>
                </a:solidFill>
                <a:latin typeface="Georgia" pitchFamily="18" charset="0"/>
              </a:rPr>
              <a:t>(</a:t>
            </a:r>
            <a:r>
              <a:rPr lang="pt-BR" sz="2000" b="1" dirty="0" err="1" smtClean="0">
                <a:solidFill>
                  <a:srgbClr val="000000"/>
                </a:solidFill>
                <a:latin typeface="Georgia" pitchFamily="18" charset="0"/>
              </a:rPr>
              <a:t>Boaventura</a:t>
            </a:r>
            <a:r>
              <a:rPr lang="pt-BR" sz="2000" b="1" dirty="0" smtClean="0">
                <a:solidFill>
                  <a:srgbClr val="000000"/>
                </a:solidFill>
                <a:latin typeface="Georgia" pitchFamily="18" charset="0"/>
              </a:rPr>
              <a:t> santos 2010) </a:t>
            </a:r>
          </a:p>
          <a:p>
            <a:pPr algn="ctr">
              <a:spcBef>
                <a:spcPct val="50000"/>
              </a:spcBef>
              <a:defRPr/>
            </a:pPr>
            <a:endParaRPr lang="pt-BR" sz="3200" b="1" dirty="0">
              <a:solidFill>
                <a:srgbClr val="0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0"/>
            <a:ext cx="842486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r>
              <a:rPr lang="pt-BR" sz="2800" b="1" dirty="0" smtClean="0"/>
              <a:t>2011 Oficina de Sensibilização para a Vigilância do Câncer Relacionado ao Trabalho</a:t>
            </a:r>
          </a:p>
          <a:p>
            <a:pPr algn="ctr">
              <a:lnSpc>
                <a:spcPct val="105000"/>
              </a:lnSpc>
              <a:defRPr/>
            </a:pPr>
            <a:r>
              <a:rPr lang="pt-BR" sz="2400" dirty="0" smtClean="0"/>
              <a:t>Secretaria Municipal de Saúde de Londrina e INCA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2500330" cy="198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 descr="I:\FOTOS\Minhas FOTOS\2011 pesssoal\Cursos pelo Brasil\Lodrina\TRab Grupo (1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4788024" cy="3192016"/>
          </a:xfrm>
          <a:prstGeom prst="rect">
            <a:avLst/>
          </a:prstGeom>
          <a:noFill/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79512" y="2996952"/>
            <a:ext cx="9216950" cy="393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05000"/>
              </a:lnSpc>
              <a:defRPr/>
            </a:pPr>
            <a:endParaRPr lang="pt-BR" sz="2800" dirty="0" smtClean="0"/>
          </a:p>
          <a:p>
            <a:pPr algn="ctr">
              <a:lnSpc>
                <a:spcPct val="105000"/>
              </a:lnSpc>
              <a:defRPr/>
            </a:pPr>
            <a:endParaRPr lang="pt-BR" sz="2800" dirty="0" smtClean="0"/>
          </a:p>
          <a:p>
            <a:pPr>
              <a:lnSpc>
                <a:spcPct val="105000"/>
              </a:lnSpc>
              <a:defRPr/>
            </a:pPr>
            <a:r>
              <a:rPr lang="pt-BR" sz="2800" b="1" dirty="0" smtClean="0"/>
              <a:t>Objetivo:</a:t>
            </a:r>
          </a:p>
          <a:p>
            <a:pPr>
              <a:lnSpc>
                <a:spcPct val="105000"/>
              </a:lnSpc>
              <a:defRPr/>
            </a:pPr>
            <a:r>
              <a:rPr lang="pt-BR" sz="2800" dirty="0" smtClean="0"/>
              <a:t>E</a:t>
            </a:r>
            <a:r>
              <a:rPr lang="pt-BR" sz="2800" dirty="0" smtClean="0"/>
              <a:t>stabelecer </a:t>
            </a:r>
            <a:r>
              <a:rPr lang="pt-BR" sz="2800" dirty="0" smtClean="0"/>
              <a:t>um método </a:t>
            </a:r>
          </a:p>
          <a:p>
            <a:pPr>
              <a:lnSpc>
                <a:spcPct val="105000"/>
              </a:lnSpc>
              <a:defRPr/>
            </a:pPr>
            <a:r>
              <a:rPr lang="pt-BR" sz="2800" dirty="0" smtClean="0"/>
              <a:t>para a busca ativa de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casos prioritários que sobrepujassem os dados epidemiológico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vigentes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pt-BR" sz="2400" dirty="0" smtClean="0">
                <a:latin typeface="+mj-lt"/>
                <a:cs typeface="+mn-cs"/>
              </a:rPr>
              <a:t>                </a:t>
            </a:r>
            <a:endParaRPr lang="pt-BR" sz="2400" dirty="0" smtClean="0">
              <a:latin typeface="+mj-lt"/>
              <a:cs typeface="+mn-cs"/>
            </a:endParaRPr>
          </a:p>
          <a:p>
            <a:pPr eaLnBrk="0" hangingPunct="0"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j-lt"/>
              </a:rPr>
              <a:t>                       </a:t>
            </a:r>
            <a:endParaRPr lang="pt-BR" sz="2800" dirty="0">
              <a:latin typeface="Helvetica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1844824"/>
            <a:ext cx="8424862" cy="4588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b="1" dirty="0" smtClean="0">
                <a:latin typeface="+mj-lt"/>
              </a:rPr>
              <a:t>      Londrina -2011</a:t>
            </a:r>
            <a:r>
              <a:rPr lang="pt-BR" sz="2400" dirty="0" smtClean="0">
                <a:latin typeface="+mj-lt"/>
              </a:rPr>
              <a:t>   </a:t>
            </a:r>
            <a:endParaRPr lang="pt-BR" sz="2400" dirty="0" smtClean="0">
              <a:latin typeface="+mj-lt"/>
            </a:endParaRP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400" dirty="0" smtClean="0">
              <a:latin typeface="+mj-lt"/>
            </a:endParaRPr>
          </a:p>
          <a:p>
            <a:pPr eaLnBrk="0" hangingPunct="0"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+mj-lt"/>
                <a:cs typeface="+mn-cs"/>
              </a:rPr>
              <a:t>                          </a:t>
            </a:r>
          </a:p>
          <a:p>
            <a:pPr eaLnBrk="0" hangingPunct="0"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r>
              <a:rPr lang="pt-BR" sz="2400" dirty="0" smtClean="0">
                <a:latin typeface="+mj-lt"/>
              </a:rPr>
              <a:t>               </a:t>
            </a:r>
            <a:r>
              <a:rPr lang="pt-BR" sz="2400" dirty="0" smtClean="0">
                <a:latin typeface="+mj-lt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do Sul/ Santa Maria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2011</a:t>
            </a:r>
          </a:p>
          <a:p>
            <a:pPr eaLnBrk="0" hangingPunct="0"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400" dirty="0" smtClean="0">
              <a:latin typeface="+mj-lt"/>
              <a:cs typeface="+mn-cs"/>
            </a:endParaRP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Rio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Grande do Norte/Natal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-2013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eaLnBrk="0" hangingPunct="0">
              <a:lnSpc>
                <a:spcPct val="105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800" dirty="0">
              <a:latin typeface="Helvetica" pitchFamily="34" charset="0"/>
              <a:cs typeface="+mn-cs"/>
            </a:endParaRPr>
          </a:p>
        </p:txBody>
      </p:sp>
      <p:pic>
        <p:nvPicPr>
          <p:cNvPr id="1026" name="Picture 2" descr="D:\Curso de VCRT\APRESENTAÇÕES RIO GRANDE DO NORTE\Curso VCRT Natal out 2013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3" y="4500570"/>
            <a:ext cx="2918128" cy="2361214"/>
          </a:xfrm>
          <a:prstGeom prst="rect">
            <a:avLst/>
          </a:prstGeom>
          <a:noFill/>
        </p:spPr>
      </p:pic>
      <p:pic>
        <p:nvPicPr>
          <p:cNvPr id="7" name="Image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838" t="22700" r="1176"/>
          <a:stretch/>
        </p:blipFill>
        <p:spPr>
          <a:xfrm>
            <a:off x="4355976" y="1556792"/>
            <a:ext cx="3240360" cy="2009412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19138" y="0"/>
            <a:ext cx="842486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2800" b="1" dirty="0" smtClean="0">
                <a:solidFill>
                  <a:srgbClr val="003B76"/>
                </a:solidFill>
                <a:latin typeface="Arial" pitchFamily="34" charset="0"/>
                <a:cs typeface="Arial" pitchFamily="34" charset="0"/>
              </a:rPr>
              <a:t>Metodologia desenvolvida pelo Grupo de Ensino e Pesquisa em Epidemiologia do Câncer</a:t>
            </a:r>
            <a:r>
              <a:rPr lang="pt-BR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pt-BR" sz="4000" b="1" dirty="0" smtClean="0">
                <a:solidFill>
                  <a:srgbClr val="3333CC"/>
                </a:solidFill>
                <a:latin typeface="Angsana New" pitchFamily="18" charset="-34"/>
                <a:cs typeface="Angsana New" pitchFamily="18" charset="-34"/>
              </a:rPr>
              <a:t>Projeto do Ministério de Saúde/UERJ -2012/2015</a:t>
            </a:r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endParaRPr lang="pt-BR" sz="4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 descr="I:\FOTOS\Minhas FOTOS\2011 pesssoal\Cursos pelo Brasil\Nova Palma\Nova Palma RS curso out 2011 (1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2786058"/>
            <a:ext cx="3176611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8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719138" y="1700808"/>
            <a:ext cx="8424862" cy="349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003B76"/>
                </a:solidFill>
                <a:latin typeface="Arial" charset="0"/>
                <a:cs typeface="+mn-cs"/>
              </a:rPr>
              <a:t>         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Sergipe/Aracaju -2013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Ceará/Fortaleza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-2014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1º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Curso de multiplicadores </a:t>
            </a:r>
          </a:p>
          <a:p>
            <a:pPr>
              <a:lnSpc>
                <a:spcPct val="105000"/>
              </a:lnSpc>
              <a:spcBef>
                <a:spcPct val="6000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Curso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ampliado para a rede </a:t>
            </a:r>
          </a:p>
          <a:p>
            <a:pPr eaLnBrk="0" hangingPunct="0">
              <a:lnSpc>
                <a:spcPct val="105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pt-BR" sz="2800" dirty="0">
              <a:latin typeface="Helvetica" pitchFamily="34" charset="0"/>
              <a:cs typeface="+mn-cs"/>
            </a:endParaRPr>
          </a:p>
        </p:txBody>
      </p:sp>
      <p:pic>
        <p:nvPicPr>
          <p:cNvPr id="6146" name="Picture 2" descr="E:\Curso de VCRT\CEARA\Capacitação Fortaleza 2014\Curso set 2014\Fortaleza curso de multiplica set 2014 (13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00504"/>
            <a:ext cx="2780928" cy="2780928"/>
          </a:xfrm>
          <a:prstGeom prst="rect">
            <a:avLst/>
          </a:prstGeom>
          <a:noFill/>
        </p:spPr>
      </p:pic>
      <p:pic>
        <p:nvPicPr>
          <p:cNvPr id="6147" name="Picture 3" descr="E:\Curso de VCRT\CEARA\Capacitação Fortaleza 2014\Curso set 2014\Fortaleza curso de multiplica set 2014 (10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74376"/>
            <a:ext cx="3347864" cy="2254690"/>
          </a:xfrm>
          <a:prstGeom prst="rect">
            <a:avLst/>
          </a:prstGeom>
          <a:noFill/>
        </p:spPr>
      </p:pic>
      <p:pic>
        <p:nvPicPr>
          <p:cNvPr id="28673" name="Picture 1" descr="F:\Curso de VCRT\APRESENTAÇÕES RIO GRANDE DO NORTE\Curso de VCRT Natal 2013 (2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1151" y="4741698"/>
            <a:ext cx="3643337" cy="2071678"/>
          </a:xfrm>
          <a:prstGeom prst="rect">
            <a:avLst/>
          </a:prstGeom>
          <a:noFill/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719138" y="-27384"/>
            <a:ext cx="8424862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2800" b="1" dirty="0" smtClean="0">
                <a:solidFill>
                  <a:srgbClr val="003B76"/>
                </a:solidFill>
                <a:latin typeface="Arial" pitchFamily="34" charset="0"/>
                <a:cs typeface="Arial" pitchFamily="34" charset="0"/>
              </a:rPr>
              <a:t>Metodologia desenvolvida pelo Grupo de Ensino e Pesquisa em Epidemiologia do Câncer</a:t>
            </a:r>
            <a:r>
              <a:rPr lang="pt-BR" sz="2800" b="1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pt-BR" sz="4000" b="1" dirty="0" smtClean="0">
                <a:solidFill>
                  <a:srgbClr val="3333CC"/>
                </a:solidFill>
                <a:latin typeface="Angsana New" pitchFamily="18" charset="-34"/>
                <a:cs typeface="Angsana New" pitchFamily="18" charset="-34"/>
              </a:rPr>
              <a:t>Projeto do Ministério de Saúde/UERJ -2012/2015</a:t>
            </a:r>
            <a:r>
              <a:rPr lang="pt-BR" sz="4000" b="1" dirty="0" smtClean="0">
                <a:latin typeface="Angsana New" pitchFamily="18" charset="-34"/>
                <a:cs typeface="Angsana New" pitchFamily="18" charset="-34"/>
              </a:rPr>
              <a:t>                   </a:t>
            </a:r>
            <a:endParaRPr lang="pt-BR" sz="4000" b="1" dirty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00EBA-FA8D-4009-9B29-9EECC43D5CA0}" type="slidenum">
              <a:rPr lang="pt-BR"/>
              <a:pPr>
                <a:defRPr/>
              </a:pPr>
              <a:t>9</a:t>
            </a:fld>
            <a:endParaRPr lang="pt-BR"/>
          </a:p>
        </p:txBody>
      </p:sp>
      <p:sp>
        <p:nvSpPr>
          <p:cNvPr id="257026" name="Text Box 2"/>
          <p:cNvSpPr txBox="1">
            <a:spLocks noChangeArrowheads="1"/>
          </p:cNvSpPr>
          <p:nvPr/>
        </p:nvSpPr>
        <p:spPr bwMode="auto">
          <a:xfrm>
            <a:off x="971600" y="776600"/>
            <a:ext cx="8172400" cy="5129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5000"/>
              </a:lnSpc>
              <a:defRPr/>
            </a:pPr>
            <a:r>
              <a:rPr lang="pt-BR" sz="3200" b="1" dirty="0">
                <a:solidFill>
                  <a:srgbClr val="003B76"/>
                </a:solidFill>
                <a:latin typeface="Arial" charset="0"/>
                <a:cs typeface="+mn-cs"/>
              </a:rPr>
              <a:t> </a:t>
            </a:r>
            <a:r>
              <a:rPr lang="pt-BR" sz="3200" b="1" dirty="0" smtClean="0">
                <a:solidFill>
                  <a:srgbClr val="000000"/>
                </a:solidFill>
                <a:latin typeface="Arial" charset="0"/>
                <a:cs typeface="+mn-cs"/>
              </a:rPr>
              <a:t>Pilares</a:t>
            </a:r>
            <a:r>
              <a:rPr lang="pt-BR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+mn-cs"/>
              </a:rPr>
              <a:t>  da metodologia</a:t>
            </a:r>
          </a:p>
          <a:p>
            <a:pPr eaLnBrk="0" hangingPunct="0">
              <a:lnSpc>
                <a:spcPct val="105000"/>
              </a:lnSpc>
              <a:defRPr/>
            </a:pPr>
            <a:endParaRPr lang="pt-BR" sz="2400" b="1" dirty="0" smtClean="0">
              <a:solidFill>
                <a:srgbClr val="C8170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+mj-lt"/>
                <a:cs typeface="+mn-cs"/>
              </a:rPr>
              <a:t>1.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Princípios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 campo da Saúde  do Trabalhador 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9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2. Socialização dos conhecinemto técnicos e vividos</a:t>
            </a:r>
          </a:p>
          <a:p>
            <a:pPr marL="457200" indent="-457200" eaLnBrk="0" hangingPunct="0"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                                                 - 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Ecologia dos Saberes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3. Debate contínuo da situação do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território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4. O curso objetiva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Assumir Metas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endParaRPr lang="pt-BR" sz="1000" dirty="0" smtClean="0">
              <a:latin typeface="Arial" pitchFamily="34" charset="0"/>
              <a:cs typeface="Arial" pitchFamily="34" charset="0"/>
            </a:endParaRPr>
          </a:p>
          <a:p>
            <a:pPr marL="457200" indent="-457200" eaLnBrk="0" hangingPunct="0"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5.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Pactua compromissos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dos técnicos com a sociedade e vice versa</a:t>
            </a:r>
          </a:p>
          <a:p>
            <a:pPr marL="457200" indent="-457200" eaLnBrk="0" hangingPunct="0">
              <a:lnSpc>
                <a:spcPct val="150000"/>
              </a:lnSpc>
              <a:spcBef>
                <a:spcPts val="0"/>
              </a:spcBef>
              <a:buClr>
                <a:srgbClr val="FF3300"/>
              </a:buClr>
              <a:defRPr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6.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Suporte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Científico e Social</a:t>
            </a:r>
            <a:r>
              <a:rPr lang="pt-BR" sz="2200" dirty="0" smtClean="0">
                <a:latin typeface="Arial" pitchFamily="34" charset="0"/>
                <a:cs typeface="Arial" pitchFamily="34" charset="0"/>
              </a:rPr>
              <a:t> 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2767</TotalTime>
  <Words>1201</Words>
  <Application>Microsoft Office PowerPoint</Application>
  <PresentationFormat>On-screen Show (4:3)</PresentationFormat>
  <Paragraphs>261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Solstício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Don Pepe Mujica na UERJ- Brasil- 28/08/2015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PORTARIA Nº 1.679, DE 19 DE SETEMBRO DE 2002</dc:title>
  <dc:creator>Fátima</dc:creator>
  <cp:lastModifiedBy>fatsuel@gmail.com</cp:lastModifiedBy>
  <cp:revision>206</cp:revision>
  <dcterms:created xsi:type="dcterms:W3CDTF">2010-06-15T14:31:24Z</dcterms:created>
  <dcterms:modified xsi:type="dcterms:W3CDTF">2016-06-27T13:33:56Z</dcterms:modified>
</cp:coreProperties>
</file>