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2" r:id="rId3"/>
    <p:sldId id="268" r:id="rId4"/>
    <p:sldId id="348" r:id="rId5"/>
    <p:sldId id="351" r:id="rId6"/>
    <p:sldId id="349" r:id="rId7"/>
    <p:sldId id="353" r:id="rId8"/>
    <p:sldId id="364" r:id="rId9"/>
    <p:sldId id="366" r:id="rId10"/>
    <p:sldId id="365" r:id="rId11"/>
    <p:sldId id="368" r:id="rId12"/>
    <p:sldId id="346" r:id="rId13"/>
    <p:sldId id="34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3629A7B-6F07-4A79-96F5-A3F66B409095}">
          <p14:sldIdLst>
            <p14:sldId id="256"/>
            <p14:sldId id="262"/>
            <p14:sldId id="268"/>
            <p14:sldId id="348"/>
            <p14:sldId id="351"/>
            <p14:sldId id="349"/>
            <p14:sldId id="353"/>
            <p14:sldId id="364"/>
            <p14:sldId id="366"/>
            <p14:sldId id="365"/>
            <p14:sldId id="368"/>
            <p14:sldId id="346"/>
            <p14:sldId id="34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8" autoAdjust="0"/>
    <p:restoredTop sz="33752" autoAdjust="0"/>
  </p:normalViewPr>
  <p:slideViewPr>
    <p:cSldViewPr>
      <p:cViewPr>
        <p:scale>
          <a:sx n="70" d="100"/>
          <a:sy n="70" d="100"/>
        </p:scale>
        <p:origin x="-144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MSCEREST\Meus  documentos\7. DIVULGAÇÃO do CEREST\1. LOGOTIPOS\Ceres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872208" cy="78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MSCEREST\Meus  documentos\7. DIVULGAÇÃO do CEREST\1. LOGOTIPOS\Logotipo novo da prefeitura - 2013 para document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6632"/>
            <a:ext cx="1901954" cy="78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MSCEREST\Meus  documentos\7. DIVULGAÇÃO do CEREST\1. LOGOTIPOS\SM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50" y="116631"/>
            <a:ext cx="1467682" cy="78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86660" y="1412776"/>
            <a:ext cx="77768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 smtClean="0">
              <a:solidFill>
                <a:srgbClr val="C00000"/>
              </a:solidFill>
              <a:ea typeface="Calibri" pitchFamily="34" charset="0"/>
              <a:cs typeface="Arial Narrow" pitchFamily="34" charset="0"/>
            </a:endParaRPr>
          </a:p>
          <a:p>
            <a:pPr algn="ctr"/>
            <a:r>
              <a:rPr lang="pt-BR" sz="2800" b="1" dirty="0"/>
              <a:t>INTEGRANDO A VIGILÂNCIA EM SAÚDE DO TRABALHADOR COM AS VIGILANCIAS EM SAÚDE NA REGIÃO DE SAÚDE DE ITABERABA, BAHIA. </a:t>
            </a:r>
            <a:endParaRPr lang="pt-BR" sz="2800" dirty="0"/>
          </a:p>
          <a:p>
            <a:pPr algn="ctr"/>
            <a:endParaRPr lang="pt-BR" sz="2800" b="1" dirty="0">
              <a:solidFill>
                <a:srgbClr val="C00000"/>
              </a:solidFill>
            </a:endParaRPr>
          </a:p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Mariana  Cardoso</a:t>
            </a:r>
          </a:p>
          <a:p>
            <a:pPr algn="r"/>
            <a:r>
              <a:rPr lang="pt-BR" dirty="0" smtClean="0"/>
              <a:t>Psicóloga Cerest de Itaberaba - Ba</a:t>
            </a:r>
          </a:p>
          <a:p>
            <a:pPr algn="r"/>
            <a:r>
              <a:rPr lang="pt-BR" dirty="0" smtClean="0"/>
              <a:t>Mestre em Saúde Coletiva</a:t>
            </a:r>
          </a:p>
          <a:p>
            <a:pPr algn="r"/>
            <a:r>
              <a:rPr lang="pt-BR" dirty="0" err="1" smtClean="0"/>
              <a:t>Espc</a:t>
            </a:r>
            <a:r>
              <a:rPr lang="pt-BR" dirty="0" smtClean="0"/>
              <a:t>. Epidemiologia em Saúde </a:t>
            </a:r>
            <a:r>
              <a:rPr lang="pt-BR" dirty="0"/>
              <a:t>do </a:t>
            </a:r>
            <a:r>
              <a:rPr lang="pt-BR" dirty="0" smtClean="0"/>
              <a:t>Trabalhador</a:t>
            </a:r>
          </a:p>
          <a:p>
            <a:pPr algn="r"/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16633"/>
            <a:ext cx="1227228" cy="81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5" t="58678" r="28675" b="11690"/>
          <a:stretch/>
        </p:blipFill>
        <p:spPr bwMode="auto">
          <a:xfrm>
            <a:off x="330865" y="1772816"/>
            <a:ext cx="85363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1" t="13358" r="30119" b="72220"/>
          <a:stretch/>
        </p:blipFill>
        <p:spPr bwMode="auto">
          <a:xfrm>
            <a:off x="330865" y="93621"/>
            <a:ext cx="8529011" cy="167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tângulo 17"/>
          <p:cNvSpPr/>
          <p:nvPr/>
        </p:nvSpPr>
        <p:spPr>
          <a:xfrm>
            <a:off x="7812360" y="3429000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7812360" y="3068960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7797763" y="2276872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7740352" y="1844824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7812360" y="5877272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7812360" y="5445224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797763" y="5085184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Conclusões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900" b="1" dirty="0"/>
              <a:t>O Sistema de informação em </a:t>
            </a:r>
            <a:r>
              <a:rPr lang="pt-BR" sz="1900" b="1" dirty="0" err="1"/>
              <a:t>Visat</a:t>
            </a:r>
            <a:r>
              <a:rPr lang="pt-BR" sz="1900" b="1" dirty="0"/>
              <a:t> on</a:t>
            </a:r>
            <a:r>
              <a:rPr lang="pt-BR" sz="1900" b="1" i="1" dirty="0"/>
              <a:t>-line </a:t>
            </a:r>
            <a:r>
              <a:rPr lang="pt-BR" sz="1900" b="1" dirty="0"/>
              <a:t>foi criado com o intuito de ser uma ferramenta prática e ágil de coleta e armazenamento das informações sobre as condições dos ambientes de trabalho em âmbito regional. </a:t>
            </a:r>
            <a:endParaRPr lang="pt-BR" sz="1900" b="1" dirty="0" smtClean="0"/>
          </a:p>
          <a:p>
            <a:pPr marL="0" indent="0" algn="just">
              <a:buNone/>
            </a:pPr>
            <a:endParaRPr lang="pt-BR" sz="1900" dirty="0"/>
          </a:p>
          <a:p>
            <a:pPr marL="0" indent="0" algn="just">
              <a:buNone/>
            </a:pPr>
            <a:r>
              <a:rPr lang="pt-BR" sz="1900" dirty="0" smtClean="0"/>
              <a:t>Observa-se que este </a:t>
            </a:r>
            <a:r>
              <a:rPr lang="pt-BR" sz="1900" dirty="0"/>
              <a:t>teve sua estrutura adequada, pois permitiu ser usado como roteiro, guia nas inspeções realizadas em diferentes ramos produtivos com graus de risco bem diferenciados. </a:t>
            </a:r>
            <a:r>
              <a:rPr lang="pt-BR" sz="1900" dirty="0" smtClean="0"/>
              <a:t> Assim</a:t>
            </a:r>
            <a:r>
              <a:rPr lang="pt-BR" sz="1900" dirty="0"/>
              <a:t>, </a:t>
            </a:r>
            <a:r>
              <a:rPr lang="pt-BR" sz="1900" b="1" dirty="0"/>
              <a:t>o desafio de consolidar, de forma adequada e resumida, os dados importantes sobre organização do processo de trabalho e exposição a fatores de riscos ocupacionais observados nos ambientes de trabalho, foi superado com êxito. </a:t>
            </a:r>
            <a:endParaRPr lang="pt-BR" sz="1900" b="1" dirty="0" smtClean="0"/>
          </a:p>
          <a:p>
            <a:pPr marL="0" indent="0" algn="just">
              <a:buNone/>
            </a:pPr>
            <a:endParaRPr lang="pt-BR" sz="1900" dirty="0"/>
          </a:p>
          <a:p>
            <a:pPr marL="0" indent="0" algn="just">
              <a:buNone/>
            </a:pPr>
            <a:r>
              <a:rPr lang="pt-BR" sz="1900" dirty="0" smtClean="0"/>
              <a:t>Contudo</a:t>
            </a:r>
            <a:r>
              <a:rPr lang="pt-BR" sz="1900" dirty="0"/>
              <a:t>, pouco mais da metade dos profissionais preencheram o formulário </a:t>
            </a:r>
            <a:r>
              <a:rPr lang="pt-BR" sz="1900" i="1" dirty="0"/>
              <a:t>on-line</a:t>
            </a:r>
            <a:r>
              <a:rPr lang="pt-BR" sz="1900" dirty="0"/>
              <a:t> com os dados coletados e, com isso, </a:t>
            </a:r>
            <a:r>
              <a:rPr lang="pt-BR" sz="1900" b="1" dirty="0"/>
              <a:t>o objetivo deste funcionar como um sistema de informação ainda não foi alcançado</a:t>
            </a:r>
            <a:r>
              <a:rPr lang="pt-BR" sz="1900" dirty="0"/>
              <a:t>. Apesar de ter tido poucas informações, percebe-se </a:t>
            </a:r>
            <a:r>
              <a:rPr lang="pt-BR" sz="1900" b="1" dirty="0">
                <a:solidFill>
                  <a:schemeClr val="tx1"/>
                </a:solidFill>
              </a:rPr>
              <a:t>alta porcentagem de riscos nos ambientes de trabalho inspecionados, como os riscos químicos, biológicos, ergonômicos e de acidente</a:t>
            </a:r>
            <a:r>
              <a:rPr lang="pt-BR" sz="1900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59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Conclusões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900" dirty="0" smtClean="0"/>
              <a:t>A </a:t>
            </a:r>
            <a:r>
              <a:rPr lang="pt-BR" sz="1900" dirty="0"/>
              <a:t>oficina possibilitou </a:t>
            </a:r>
            <a:r>
              <a:rPr lang="pt-BR" sz="1900" b="1" dirty="0"/>
              <a:t>uma melhor integração entre as </a:t>
            </a:r>
            <a:r>
              <a:rPr lang="pt-BR" sz="1900" b="1" dirty="0" err="1"/>
              <a:t>Visau</a:t>
            </a:r>
            <a:r>
              <a:rPr lang="pt-BR" sz="1900" b="1" dirty="0"/>
              <a:t> municipais e os profissionais do Cerest, além de adequações no processo de trabalho das vigilâncias municipais com vistas a realização de ações de saúde do trabalhador. </a:t>
            </a:r>
            <a:endParaRPr lang="pt-BR" sz="19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19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900" dirty="0" smtClean="0"/>
              <a:t>Os </a:t>
            </a:r>
            <a:r>
              <a:rPr lang="pt-BR" sz="1900" dirty="0"/>
              <a:t>profissionais da </a:t>
            </a:r>
            <a:r>
              <a:rPr lang="pt-BR" sz="1900" dirty="0" err="1"/>
              <a:t>Visau</a:t>
            </a:r>
            <a:r>
              <a:rPr lang="pt-BR" sz="1900" dirty="0"/>
              <a:t> iniciaram seu processo de capacitação para que gradualmente incorporem o olhar da saúde do trabalhador no seu processo de trabalho. Contudo, </a:t>
            </a:r>
            <a:r>
              <a:rPr lang="pt-BR" sz="1900" b="1" dirty="0"/>
              <a:t>ainda existem muitos desafios a serem superados, para isto os profissionais do Cerest e NRS precisam estar constantemente realizando ações de educação permanente e </a:t>
            </a:r>
            <a:r>
              <a:rPr lang="pt-BR" sz="1900" b="1" dirty="0" err="1"/>
              <a:t>matriciamento</a:t>
            </a:r>
            <a:r>
              <a:rPr lang="pt-BR" sz="1900" b="1" dirty="0"/>
              <a:t> com os profissionais das </a:t>
            </a:r>
            <a:r>
              <a:rPr lang="pt-BR" sz="1900" b="1" dirty="0" err="1"/>
              <a:t>Visau</a:t>
            </a:r>
            <a:r>
              <a:rPr lang="pt-BR" sz="1900" b="1" dirty="0"/>
              <a:t>, além de ações de inspeções conjuntas.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12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7991"/>
          </a:xfrm>
        </p:spPr>
        <p:txBody>
          <a:bodyPr>
            <a:normAutofit/>
          </a:bodyPr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Obrigada!!!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tx1"/>
                </a:solidFill>
              </a:rPr>
              <a:t>CEREST Itaberaba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</a:rPr>
              <a:t>* Centro Regional de Referência em Saúde do Trabalhador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</a:rPr>
              <a:t>End.: Praça do Coqueiro, S/N – Centro – Itaberaba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</a:rPr>
              <a:t>E-mail:</a:t>
            </a:r>
            <a:r>
              <a:rPr lang="pt-BR" sz="2400" dirty="0"/>
              <a:t> </a:t>
            </a:r>
            <a:r>
              <a:rPr lang="pt-BR" sz="2400" dirty="0" smtClean="0">
                <a:solidFill>
                  <a:srgbClr val="0070C0"/>
                </a:solidFill>
              </a:rPr>
              <a:t>cerest_itaberaba@hotmail.com</a:t>
            </a:r>
            <a:endParaRPr lang="pt-BR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Secretaria </a:t>
            </a:r>
            <a:r>
              <a:rPr lang="pt-BR" sz="2000" b="1" dirty="0">
                <a:solidFill>
                  <a:schemeClr val="tx1"/>
                </a:solidFill>
              </a:rPr>
              <a:t>Municipal de Saúde de Itaberaba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End.: Rua Bahia, 149 – Loteamento Bahia – Itaberaba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Tel.: </a:t>
            </a:r>
            <a:r>
              <a:rPr lang="pt-BR" sz="2000" dirty="0">
                <a:solidFill>
                  <a:schemeClr val="tx1"/>
                </a:solidFill>
              </a:rPr>
              <a:t>(75) 3251-6899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E-mail: </a:t>
            </a:r>
            <a:r>
              <a:rPr lang="pt-BR" sz="2000" dirty="0" smtClean="0">
                <a:solidFill>
                  <a:srgbClr val="0070C0"/>
                </a:solidFill>
              </a:rPr>
              <a:t>secretaria.saudeitaberaba@hotmail.com</a:t>
            </a:r>
          </a:p>
          <a:p>
            <a:pPr marL="0" indent="0">
              <a:buNone/>
            </a:pPr>
            <a:endParaRPr lang="pt-BR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87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 Geral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chemeClr val="tx1"/>
                </a:solidFill>
              </a:rPr>
              <a:t>Relatar a </a:t>
            </a:r>
            <a:r>
              <a:rPr lang="pt-BR" dirty="0" smtClean="0">
                <a:solidFill>
                  <a:schemeClr val="tx1"/>
                </a:solidFill>
              </a:rPr>
              <a:t>experiência do </a:t>
            </a:r>
            <a:r>
              <a:rPr lang="pt-BR" dirty="0" smtClean="0">
                <a:solidFill>
                  <a:schemeClr val="tx1"/>
                </a:solidFill>
              </a:rPr>
              <a:t>projeto </a:t>
            </a:r>
            <a:r>
              <a:rPr lang="pt-BR" dirty="0">
                <a:solidFill>
                  <a:schemeClr val="tx1"/>
                </a:solidFill>
              </a:rPr>
              <a:t>de </a:t>
            </a:r>
            <a:r>
              <a:rPr lang="pt-BR" dirty="0" smtClean="0">
                <a:solidFill>
                  <a:schemeClr val="tx1"/>
                </a:solidFill>
              </a:rPr>
              <a:t>Intervenção: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“Construção do sistema de informação de </a:t>
            </a:r>
            <a:r>
              <a:rPr lang="pt-BR" dirty="0" err="1">
                <a:solidFill>
                  <a:schemeClr val="tx1"/>
                </a:solidFill>
              </a:rPr>
              <a:t>Visat</a:t>
            </a:r>
            <a:r>
              <a:rPr lang="pt-BR" dirty="0">
                <a:solidFill>
                  <a:schemeClr val="tx1"/>
                </a:solidFill>
              </a:rPr>
              <a:t> da Região de Saúde de Itaberaba-BA e integração com a vigilância sanitária</a:t>
            </a:r>
            <a:r>
              <a:rPr lang="pt-BR" dirty="0" smtClean="0">
                <a:solidFill>
                  <a:schemeClr val="tx1"/>
                </a:solidFill>
              </a:rPr>
              <a:t>”. </a:t>
            </a: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3800" b="1" dirty="0" smtClean="0"/>
          </a:p>
          <a:p>
            <a:pPr marL="0" indent="0" algn="ctr">
              <a:buNone/>
            </a:pP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6794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Caminhar metodológico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Oficina concebida </a:t>
            </a:r>
            <a:r>
              <a:rPr lang="pt-BR" sz="2000" dirty="0">
                <a:solidFill>
                  <a:schemeClr val="tx1"/>
                </a:solidFill>
              </a:rPr>
              <a:t>e </a:t>
            </a:r>
            <a:r>
              <a:rPr lang="pt-BR" sz="2000" dirty="0" smtClean="0">
                <a:solidFill>
                  <a:schemeClr val="tx1"/>
                </a:solidFill>
              </a:rPr>
              <a:t>organizada </a:t>
            </a:r>
            <a:r>
              <a:rPr lang="pt-BR" sz="2000" dirty="0">
                <a:solidFill>
                  <a:schemeClr val="tx1"/>
                </a:solidFill>
              </a:rPr>
              <a:t>conjuntamente entre Cerest Itaberaba, </a:t>
            </a:r>
            <a:r>
              <a:rPr lang="pt-BR" sz="2000" dirty="0" smtClean="0">
                <a:solidFill>
                  <a:schemeClr val="tx1"/>
                </a:solidFill>
              </a:rPr>
              <a:t>Base Regional de Saúde (BRS) </a:t>
            </a:r>
            <a:r>
              <a:rPr lang="pt-BR" sz="2000" dirty="0">
                <a:solidFill>
                  <a:schemeClr val="tx1"/>
                </a:solidFill>
              </a:rPr>
              <a:t>e Escola de Formação Técnica em Saúde do SUS – Ba (EFTSS</a:t>
            </a:r>
            <a:r>
              <a:rPr lang="pt-BR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pt-BR" sz="8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Objetivo de capacitar </a:t>
            </a:r>
            <a:r>
              <a:rPr lang="pt-BR" sz="2000" dirty="0">
                <a:solidFill>
                  <a:schemeClr val="tx1"/>
                </a:solidFill>
              </a:rPr>
              <a:t>as equipes da </a:t>
            </a:r>
            <a:r>
              <a:rPr lang="pt-BR" sz="2000" dirty="0" smtClean="0">
                <a:solidFill>
                  <a:schemeClr val="tx1"/>
                </a:solidFill>
              </a:rPr>
              <a:t>Vigilância em Saúde, principalmente a Vigilância Sanitária </a:t>
            </a:r>
            <a:r>
              <a:rPr lang="pt-BR" sz="2000" dirty="0">
                <a:solidFill>
                  <a:schemeClr val="tx1"/>
                </a:solidFill>
              </a:rPr>
              <a:t>para realizarem ações de </a:t>
            </a:r>
            <a:r>
              <a:rPr lang="pt-BR" sz="2000" dirty="0" err="1">
                <a:solidFill>
                  <a:schemeClr val="tx1"/>
                </a:solidFill>
              </a:rPr>
              <a:t>Visat</a:t>
            </a:r>
            <a:r>
              <a:rPr lang="pt-BR" sz="2000" dirty="0">
                <a:solidFill>
                  <a:schemeClr val="tx1"/>
                </a:solidFill>
              </a:rPr>
              <a:t>, conforme a Resolução CIB nº </a:t>
            </a:r>
            <a:r>
              <a:rPr lang="pt-BR" sz="2000" dirty="0" smtClean="0">
                <a:solidFill>
                  <a:schemeClr val="tx1"/>
                </a:solidFill>
              </a:rPr>
              <a:t>249/2014, </a:t>
            </a:r>
            <a:r>
              <a:rPr lang="pt-BR" sz="2000" dirty="0">
                <a:solidFill>
                  <a:schemeClr val="tx1"/>
                </a:solidFill>
              </a:rPr>
              <a:t>além de promover a integração entre as vigilâncias em saúde desta região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8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 </a:t>
            </a:r>
            <a:r>
              <a:rPr lang="pt-BR" sz="2000" dirty="0">
                <a:solidFill>
                  <a:schemeClr val="tx1"/>
                </a:solidFill>
              </a:rPr>
              <a:t>oficina foi dividida em dois momentos presenciais teóricos e um momento de dispersão, com atividades práticas. </a:t>
            </a:r>
            <a:r>
              <a:rPr lang="pt-BR" sz="2000" dirty="0" smtClean="0">
                <a:solidFill>
                  <a:schemeClr val="tx1"/>
                </a:solidFill>
              </a:rPr>
              <a:t> Totalizando 60 horas.</a:t>
            </a:r>
          </a:p>
          <a:p>
            <a:pPr algn="just"/>
            <a:endParaRPr lang="pt-BR" sz="8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 </a:t>
            </a:r>
            <a:r>
              <a:rPr lang="pt-BR" sz="2000" dirty="0">
                <a:solidFill>
                  <a:schemeClr val="tx1"/>
                </a:solidFill>
              </a:rPr>
              <a:t>coleta de dados foi realizada por meio de registros fotográficos, registros </a:t>
            </a:r>
            <a:r>
              <a:rPr lang="pt-BR" sz="2000" dirty="0" smtClean="0">
                <a:solidFill>
                  <a:schemeClr val="tx1"/>
                </a:solidFill>
              </a:rPr>
              <a:t>de materiais institucionais, roteiros </a:t>
            </a:r>
            <a:r>
              <a:rPr lang="pt-BR" sz="2000" dirty="0">
                <a:solidFill>
                  <a:schemeClr val="tx1"/>
                </a:solidFill>
              </a:rPr>
              <a:t>de </a:t>
            </a:r>
            <a:r>
              <a:rPr lang="pt-BR" sz="2000" dirty="0" smtClean="0">
                <a:solidFill>
                  <a:schemeClr val="tx1"/>
                </a:solidFill>
              </a:rPr>
              <a:t>inspeção e consulta às Normas Regulamentares. </a:t>
            </a:r>
          </a:p>
          <a:p>
            <a:pPr algn="just"/>
            <a:endParaRPr lang="pt-BR" sz="800" dirty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Para </a:t>
            </a:r>
            <a:r>
              <a:rPr lang="pt-BR" sz="2000" dirty="0">
                <a:solidFill>
                  <a:schemeClr val="tx1"/>
                </a:solidFill>
              </a:rPr>
              <a:t>análise de dados foi utilizada a estatística descritiva e o </a:t>
            </a:r>
            <a:r>
              <a:rPr lang="pt-BR" sz="2000" dirty="0" smtClean="0">
                <a:solidFill>
                  <a:schemeClr val="tx1"/>
                </a:solidFill>
              </a:rPr>
              <a:t>software Google Drive. 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sz="2000" b="1" u="sng" dirty="0">
                <a:solidFill>
                  <a:srgbClr val="C00000"/>
                </a:solidFill>
              </a:rPr>
              <a:t>O primeiro momento </a:t>
            </a:r>
            <a:r>
              <a:rPr lang="pt-BR" sz="2000" b="1" u="sng" dirty="0" smtClean="0">
                <a:solidFill>
                  <a:srgbClr val="C00000"/>
                </a:solidFill>
              </a:rPr>
              <a:t>presencial: </a:t>
            </a:r>
          </a:p>
          <a:p>
            <a:pPr marL="0" indent="0" algn="just">
              <a:buNone/>
            </a:pPr>
            <a:endParaRPr lang="pt-BR" sz="800" b="1" dirty="0" smtClean="0"/>
          </a:p>
          <a:p>
            <a:pPr marL="0" indent="0" algn="just">
              <a:buNone/>
            </a:pPr>
            <a:r>
              <a:rPr lang="pt-BR" sz="2000" dirty="0" smtClean="0"/>
              <a:t>Realizado </a:t>
            </a:r>
            <a:r>
              <a:rPr lang="pt-BR" sz="2000" dirty="0"/>
              <a:t>no segundo semestre do ano de </a:t>
            </a:r>
            <a:r>
              <a:rPr lang="pt-BR" sz="2000" dirty="0" smtClean="0"/>
              <a:t>2015</a:t>
            </a:r>
          </a:p>
          <a:p>
            <a:pPr marL="0" indent="0" algn="just">
              <a:buNone/>
            </a:pPr>
            <a:r>
              <a:rPr lang="pt-BR" sz="2000" dirty="0" smtClean="0"/>
              <a:t>Contou </a:t>
            </a:r>
            <a:r>
              <a:rPr lang="pt-BR" sz="2000" dirty="0"/>
              <a:t>com a presença de 23 técnicos da Visa de nove municípios, constituindo 64,2% do total de municípios que pertencem a região de saúde de </a:t>
            </a:r>
            <a:r>
              <a:rPr lang="pt-BR" sz="2000" dirty="0" smtClean="0"/>
              <a:t>Itaberaba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Foram abordados os seguintes temas: </a:t>
            </a:r>
            <a:endParaRPr lang="pt-BR" sz="2000" dirty="0"/>
          </a:p>
          <a:p>
            <a:pPr algn="just"/>
            <a:r>
              <a:rPr lang="pt-BR" sz="2000" dirty="0" smtClean="0"/>
              <a:t>Legislação em Saúde do Trabalhador</a:t>
            </a:r>
          </a:p>
          <a:p>
            <a:pPr algn="just"/>
            <a:r>
              <a:rPr lang="pt-BR" sz="2000" dirty="0" smtClean="0"/>
              <a:t>Conceitos </a:t>
            </a:r>
            <a:r>
              <a:rPr lang="pt-BR" sz="2000" dirty="0"/>
              <a:t>e ações em </a:t>
            </a:r>
            <a:r>
              <a:rPr lang="pt-BR" sz="2000" dirty="0" err="1" smtClean="0"/>
              <a:t>Visat</a:t>
            </a:r>
            <a:endParaRPr lang="pt-BR" sz="2000" dirty="0" smtClean="0"/>
          </a:p>
          <a:p>
            <a:pPr algn="just"/>
            <a:r>
              <a:rPr lang="pt-BR" sz="2000" dirty="0" smtClean="0"/>
              <a:t>Vigilância </a:t>
            </a:r>
            <a:r>
              <a:rPr lang="pt-BR" sz="2000" dirty="0"/>
              <a:t>Sanitária com olhar à Saúde do </a:t>
            </a:r>
            <a:r>
              <a:rPr lang="pt-BR" sz="2000" dirty="0" smtClean="0"/>
              <a:t>Trabalhador</a:t>
            </a:r>
          </a:p>
          <a:p>
            <a:pPr algn="just"/>
            <a:r>
              <a:rPr lang="pt-BR" sz="2000" dirty="0" smtClean="0"/>
              <a:t>Mesa </a:t>
            </a:r>
            <a:r>
              <a:rPr lang="pt-BR" sz="2000" dirty="0"/>
              <a:t>redonda para discussão de </a:t>
            </a:r>
            <a:r>
              <a:rPr lang="pt-BR" sz="2000" dirty="0" smtClean="0"/>
              <a:t>casos</a:t>
            </a:r>
          </a:p>
          <a:p>
            <a:pPr algn="just"/>
            <a:r>
              <a:rPr lang="pt-BR" sz="2000" dirty="0" smtClean="0"/>
              <a:t>Construção </a:t>
            </a:r>
            <a:r>
              <a:rPr lang="pt-BR" sz="2000" dirty="0"/>
              <a:t>de: a) planos de ações municipais para realização de inspeções; b) formulário do Sistema de Informação para mapeamento dos riscos ocupacionais de ambientes e processos de trabalho, de preenchimento on-</a:t>
            </a:r>
            <a:r>
              <a:rPr lang="pt-BR" sz="2000" i="1" dirty="0"/>
              <a:t>line. 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2472" y="313744"/>
            <a:ext cx="8686800" cy="838200"/>
          </a:xfrm>
        </p:spPr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C00000"/>
                </a:solidFill>
              </a:rPr>
              <a:t>Construção do </a:t>
            </a:r>
            <a:r>
              <a:rPr lang="pt-BR" sz="2000" b="1" i="1" u="sng" dirty="0">
                <a:solidFill>
                  <a:srgbClr val="C00000"/>
                </a:solidFill>
              </a:rPr>
              <a:t>formulário de mapeamento de fatores de risco ocupacionais de ambientes e processos de trabalho</a:t>
            </a:r>
            <a:r>
              <a:rPr lang="pt-BR" sz="2000" b="1" u="sng" dirty="0">
                <a:solidFill>
                  <a:srgbClr val="C00000"/>
                </a:solidFill>
              </a:rPr>
              <a:t> - </a:t>
            </a:r>
            <a:r>
              <a:rPr lang="pt-BR" sz="2000" b="1" i="1" u="sng" dirty="0">
                <a:solidFill>
                  <a:srgbClr val="C00000"/>
                </a:solidFill>
              </a:rPr>
              <a:t>Cerest </a:t>
            </a:r>
            <a:r>
              <a:rPr lang="pt-BR" sz="2000" b="1" i="1" u="sng" dirty="0" smtClean="0">
                <a:solidFill>
                  <a:srgbClr val="C00000"/>
                </a:solidFill>
              </a:rPr>
              <a:t>Itaberaba</a:t>
            </a:r>
            <a:r>
              <a:rPr lang="pt-BR" sz="2000" b="1" u="sng" dirty="0" smtClean="0">
                <a:solidFill>
                  <a:srgbClr val="C00000"/>
                </a:solidFill>
              </a:rPr>
              <a:t>-</a:t>
            </a:r>
            <a:r>
              <a:rPr lang="pt-BR" sz="2000" b="1" i="1" u="sng" dirty="0" smtClean="0">
                <a:solidFill>
                  <a:srgbClr val="C00000"/>
                </a:solidFill>
              </a:rPr>
              <a:t>Ba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Foi </a:t>
            </a:r>
            <a:r>
              <a:rPr lang="pt-BR" sz="2000" dirty="0"/>
              <a:t>constituído por 114 itens divididos em questões objetivas e subjetivas </a:t>
            </a:r>
            <a:r>
              <a:rPr lang="pt-BR" sz="2000" dirty="0" smtClean="0"/>
              <a:t>para: 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registro </a:t>
            </a:r>
            <a:r>
              <a:rPr lang="pt-BR" sz="2000" dirty="0"/>
              <a:t>das etapas e organização do processo e ambiente de </a:t>
            </a:r>
            <a:r>
              <a:rPr lang="pt-BR" sz="2000" dirty="0" smtClean="0"/>
              <a:t>trabalho,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fatores </a:t>
            </a:r>
            <a:r>
              <a:rPr lang="pt-BR" sz="2000" dirty="0"/>
              <a:t>de riscos ocupacionais (físicos, químicos, ergonômicos, psicológicos, acidentes, </a:t>
            </a:r>
            <a:r>
              <a:rPr lang="pt-BR" sz="2000" dirty="0" smtClean="0"/>
              <a:t>sociais),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áreas </a:t>
            </a:r>
            <a:r>
              <a:rPr lang="pt-BR" sz="2000" dirty="0"/>
              <a:t>temáticas como agrotóxicos, amianto, benzeno, condições sanitárias, documentações e registros constantes nas normas regulamentadoras do </a:t>
            </a:r>
            <a:r>
              <a:rPr lang="pt-BR" sz="2000" dirty="0" smtClean="0"/>
              <a:t>trabalho,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medidas </a:t>
            </a:r>
            <a:r>
              <a:rPr lang="pt-BR" sz="2000" dirty="0"/>
              <a:t>de proteção coletivas e individuais, </a:t>
            </a:r>
            <a:endParaRPr lang="pt-BR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relato </a:t>
            </a:r>
            <a:r>
              <a:rPr lang="pt-BR" sz="2000" dirty="0"/>
              <a:t>dos trabalhadores, </a:t>
            </a:r>
            <a:endParaRPr lang="pt-BR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trabalho </a:t>
            </a:r>
            <a:r>
              <a:rPr lang="pt-BR" sz="2000" dirty="0"/>
              <a:t>real x trabalho prescrito entre </a:t>
            </a:r>
            <a:r>
              <a:rPr lang="pt-BR" sz="2000" dirty="0" smtClean="0"/>
              <a:t>outros,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registro </a:t>
            </a:r>
            <a:r>
              <a:rPr lang="pt-BR" sz="2000" dirty="0"/>
              <a:t>de recomendações de medidas de promoção a saúde </a:t>
            </a:r>
            <a:r>
              <a:rPr lang="pt-BR" sz="2000" dirty="0" smtClean="0"/>
              <a:t>dos trabalhadores </a:t>
            </a:r>
            <a:r>
              <a:rPr lang="pt-BR" sz="2000" dirty="0"/>
              <a:t>daquele ambiente de trabalho.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3769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5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u="sng" dirty="0">
                <a:solidFill>
                  <a:srgbClr val="C00000"/>
                </a:solidFill>
              </a:rPr>
              <a:t>E</a:t>
            </a:r>
            <a:r>
              <a:rPr lang="pt-BR" sz="2000" b="1" u="sng" dirty="0" smtClean="0">
                <a:solidFill>
                  <a:srgbClr val="C00000"/>
                </a:solidFill>
              </a:rPr>
              <a:t>tapa </a:t>
            </a:r>
            <a:r>
              <a:rPr lang="pt-BR" sz="2000" b="1" u="sng" dirty="0">
                <a:solidFill>
                  <a:srgbClr val="C00000"/>
                </a:solidFill>
              </a:rPr>
              <a:t>de </a:t>
            </a:r>
            <a:r>
              <a:rPr lang="pt-BR" sz="2000" b="1" u="sng" dirty="0" smtClean="0">
                <a:solidFill>
                  <a:srgbClr val="C00000"/>
                </a:solidFill>
              </a:rPr>
              <a:t>dispersão</a:t>
            </a:r>
          </a:p>
          <a:p>
            <a:pPr marL="0" indent="0">
              <a:buNone/>
            </a:pPr>
            <a:r>
              <a:rPr lang="pt-BR" sz="2000" dirty="0" smtClean="0"/>
              <a:t> 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Foram </a:t>
            </a:r>
            <a:r>
              <a:rPr lang="pt-BR" sz="2000" b="1" dirty="0">
                <a:solidFill>
                  <a:schemeClr val="tx1"/>
                </a:solidFill>
              </a:rPr>
              <a:t>realizadas em sete municípios (77,8</a:t>
            </a:r>
            <a:r>
              <a:rPr lang="pt-BR" sz="2000" b="1" dirty="0" smtClean="0">
                <a:solidFill>
                  <a:schemeClr val="tx1"/>
                </a:solidFill>
              </a:rPr>
              <a:t>%)</a:t>
            </a:r>
          </a:p>
          <a:p>
            <a:pPr algn="just"/>
            <a:r>
              <a:rPr lang="pt-BR" sz="2000" dirty="0"/>
              <a:t>A escolha do local da inspeção ficou a critério dos profissionais da vigilância municipal de cada localidade, sendo realizadas em diversas atividades </a:t>
            </a:r>
            <a:r>
              <a:rPr lang="pt-BR" sz="2000" dirty="0" smtClean="0"/>
              <a:t>econômicas: </a:t>
            </a:r>
            <a:r>
              <a:rPr lang="pt-BR" sz="2000" b="1" dirty="0"/>
              <a:t>hospitais, olaria de cerâmica vermelha, pedreira de extração de granito, supermercado, agronegócio e distribuidora de bebidas.</a:t>
            </a:r>
            <a:endParaRPr lang="pt-BR" sz="2000" b="1" dirty="0"/>
          </a:p>
          <a:p>
            <a:pPr algn="just"/>
            <a:r>
              <a:rPr lang="pt-BR" sz="2000" dirty="0" smtClean="0"/>
              <a:t>As </a:t>
            </a:r>
            <a:r>
              <a:rPr lang="pt-BR" sz="2000" dirty="0"/>
              <a:t>inspeções </a:t>
            </a:r>
            <a:r>
              <a:rPr lang="pt-BR" sz="2000" dirty="0" smtClean="0"/>
              <a:t>foram </a:t>
            </a:r>
            <a:r>
              <a:rPr lang="pt-BR" sz="2000" dirty="0"/>
              <a:t>conduzidas, prioritariamente, </a:t>
            </a:r>
            <a:r>
              <a:rPr lang="pt-BR" sz="2000" dirty="0" smtClean="0"/>
              <a:t>pelos profissionais das Vigilâncias Sanitárias Municipais, com apoio dos profissionais dos Cerest e BRS</a:t>
            </a:r>
          </a:p>
          <a:p>
            <a:pPr algn="just"/>
            <a:r>
              <a:rPr lang="pt-BR" sz="2000" dirty="0" smtClean="0"/>
              <a:t>Estes profissionais não demonstraram </a:t>
            </a:r>
            <a:r>
              <a:rPr lang="pt-BR" sz="2000" dirty="0"/>
              <a:t>dificuldades durante as ações, pois já realizavam inspeções sanitárias em sua rotina de trabalho e o formulário produzido os norteou quanto às questões exclusivas à saúde do </a:t>
            </a:r>
            <a:r>
              <a:rPr lang="pt-BR" sz="2000" dirty="0" smtClean="0"/>
              <a:t>trabalhador</a:t>
            </a:r>
          </a:p>
          <a:p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506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2472" y="313744"/>
            <a:ext cx="8686800" cy="838200"/>
          </a:xfrm>
        </p:spPr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412776"/>
            <a:ext cx="8496944" cy="48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>
                <a:solidFill>
                  <a:srgbClr val="C00000"/>
                </a:solidFill>
              </a:rPr>
              <a:t>S</a:t>
            </a:r>
            <a:r>
              <a:rPr lang="pt-BR" sz="2000" b="1" u="sng" dirty="0" smtClean="0">
                <a:solidFill>
                  <a:srgbClr val="C00000"/>
                </a:solidFill>
              </a:rPr>
              <a:t>egundo </a:t>
            </a:r>
            <a:r>
              <a:rPr lang="pt-BR" sz="2000" b="1" u="sng" dirty="0">
                <a:solidFill>
                  <a:srgbClr val="C00000"/>
                </a:solidFill>
              </a:rPr>
              <a:t>momento </a:t>
            </a:r>
            <a:r>
              <a:rPr lang="pt-BR" sz="2000" b="1" u="sng" dirty="0" smtClean="0">
                <a:solidFill>
                  <a:srgbClr val="C00000"/>
                </a:solidFill>
              </a:rPr>
              <a:t>presencial</a:t>
            </a:r>
            <a:endParaRPr lang="pt-BR" sz="2000" b="1" u="sng" dirty="0">
              <a:solidFill>
                <a:srgbClr val="C00000"/>
              </a:solidFill>
            </a:endParaRPr>
          </a:p>
          <a:p>
            <a:endParaRPr lang="pt-BR" sz="20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Realizado </a:t>
            </a:r>
            <a:r>
              <a:rPr lang="pt-BR" sz="2000" dirty="0"/>
              <a:t>no primeiro semestre do ano de 2016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Contou </a:t>
            </a:r>
            <a:r>
              <a:rPr lang="pt-BR" sz="2000" dirty="0"/>
              <a:t>com a presença de técnicos das Visa de cinco municípios, constituindo 55,5% do total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/>
              <a:t>Os técnicos municipais das </a:t>
            </a:r>
            <a:r>
              <a:rPr lang="pt-BR" sz="2000" dirty="0" err="1"/>
              <a:t>Visau</a:t>
            </a:r>
            <a:r>
              <a:rPr lang="pt-BR" sz="2000" dirty="0"/>
              <a:t> apresentaram as experiências de </a:t>
            </a:r>
            <a:r>
              <a:rPr lang="pt-BR" sz="2000" dirty="0" err="1"/>
              <a:t>Visat</a:t>
            </a:r>
            <a:r>
              <a:rPr lang="pt-BR" sz="2000" dirty="0"/>
              <a:t> e foi possível discutir as facilidades e dificuldades nessas ações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/>
              <a:t>Foi </a:t>
            </a:r>
            <a:r>
              <a:rPr lang="pt-BR" sz="2000" dirty="0"/>
              <a:t>apresentado o resumo dos dados </a:t>
            </a:r>
            <a:r>
              <a:rPr lang="pt-BR" sz="2000" dirty="0" smtClean="0"/>
              <a:t>do sistema de informação Apresentação oral teórica sobre  inspeção </a:t>
            </a:r>
            <a:r>
              <a:rPr lang="pt-BR" sz="2000" dirty="0"/>
              <a:t>para investigação de acidentes de trabalho grave e com óbito e apresentado o formulário do Sistema de Informação para estes casos.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192042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2472" y="313744"/>
            <a:ext cx="8686800" cy="838200"/>
          </a:xfrm>
        </p:spPr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00000"/>
                </a:solidFill>
              </a:rPr>
              <a:t>Dados do  </a:t>
            </a:r>
            <a:r>
              <a:rPr lang="pt-BR" sz="2000" b="1" i="1" dirty="0" smtClean="0">
                <a:solidFill>
                  <a:srgbClr val="C00000"/>
                </a:solidFill>
              </a:rPr>
              <a:t>Sistema de Informação de </a:t>
            </a:r>
            <a:r>
              <a:rPr lang="pt-BR" sz="2000" b="1" i="1" dirty="0">
                <a:solidFill>
                  <a:srgbClr val="C00000"/>
                </a:solidFill>
              </a:rPr>
              <a:t>mapeamento de fatores de risco ocupacionais de ambientes e processos de trabalho - Cerest </a:t>
            </a:r>
            <a:r>
              <a:rPr lang="pt-BR" sz="2000" b="1" i="1" dirty="0" smtClean="0">
                <a:solidFill>
                  <a:srgbClr val="C00000"/>
                </a:solidFill>
              </a:rPr>
              <a:t>Itaberaba-Ba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Das nove </a:t>
            </a:r>
            <a:r>
              <a:rPr lang="pt-BR" sz="2000" dirty="0"/>
              <a:t>inspeções </a:t>
            </a:r>
            <a:r>
              <a:rPr lang="pt-BR" sz="2000" dirty="0" smtClean="0"/>
              <a:t>realizadas, </a:t>
            </a:r>
            <a:r>
              <a:rPr lang="pt-BR" sz="2000" b="1" dirty="0"/>
              <a:t>foram alimentados </a:t>
            </a:r>
            <a:r>
              <a:rPr lang="pt-BR" sz="2000" b="1" dirty="0" smtClean="0"/>
              <a:t>no sistema dados </a:t>
            </a:r>
            <a:r>
              <a:rPr lang="pt-BR" sz="2000" b="1" dirty="0"/>
              <a:t>apenas de </a:t>
            </a:r>
            <a:r>
              <a:rPr lang="pt-BR" sz="2000" b="1" dirty="0" smtClean="0"/>
              <a:t>cinco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Número de trabalhadores alcançados: </a:t>
            </a:r>
            <a:r>
              <a:rPr lang="pt-BR" sz="2000" b="1" dirty="0"/>
              <a:t>180 </a:t>
            </a:r>
            <a:r>
              <a:rPr lang="pt-BR" sz="2000" b="1" dirty="0" smtClean="0"/>
              <a:t>trabalhadores</a:t>
            </a:r>
          </a:p>
          <a:p>
            <a:pPr algn="just"/>
            <a:r>
              <a:rPr lang="pt-BR" sz="2000" dirty="0" smtClean="0"/>
              <a:t>Grande </a:t>
            </a:r>
            <a:r>
              <a:rPr lang="pt-BR" sz="2000" dirty="0"/>
              <a:t>parte dos trabalhadores estavam </a:t>
            </a:r>
            <a:r>
              <a:rPr lang="pt-BR" sz="2000" b="1" dirty="0"/>
              <a:t>expostos aos riscos biológicos, químicos, ergonômicos e de </a:t>
            </a:r>
            <a:r>
              <a:rPr lang="pt-BR" sz="2000" b="1" dirty="0" smtClean="0"/>
              <a:t>acidentes.</a:t>
            </a:r>
          </a:p>
          <a:p>
            <a:pPr algn="just"/>
            <a:r>
              <a:rPr lang="pt-BR" sz="2000" dirty="0" smtClean="0"/>
              <a:t> </a:t>
            </a:r>
            <a:r>
              <a:rPr lang="pt-BR" sz="2000" dirty="0"/>
              <a:t>Ao mesmo tempo em que </a:t>
            </a:r>
            <a:r>
              <a:rPr lang="pt-BR" sz="2000" b="1" dirty="0"/>
              <a:t>menos da metade das empresas tinham implementados os programas necessários e obrigatórios </a:t>
            </a:r>
            <a:r>
              <a:rPr lang="pt-BR" sz="2000" dirty="0"/>
              <a:t>para controle e melhoria dos ambientes de trabalho com proteção para os riscos, acidentes e saúde dos trabalhadores, como por exemplo, o PPRA, PCMSO e </a:t>
            </a:r>
            <a:r>
              <a:rPr lang="pt-BR" sz="2000" dirty="0" smtClean="0"/>
              <a:t>CIPA. </a:t>
            </a:r>
          </a:p>
        </p:txBody>
      </p:sp>
    </p:spTree>
    <p:extLst>
      <p:ext uri="{BB962C8B-B14F-4D97-AF65-F5344CB8AC3E}">
        <p14:creationId xmlns:p14="http://schemas.microsoft.com/office/powerpoint/2010/main" val="38419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5" t="14191" r="28675" b="40843"/>
          <a:stretch/>
        </p:blipFill>
        <p:spPr bwMode="auto">
          <a:xfrm>
            <a:off x="369063" y="359676"/>
            <a:ext cx="856895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884368" y="2492896"/>
            <a:ext cx="5760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7884368" y="3861048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837678" y="5589240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837678" y="5877272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7837678" y="5229200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894483" y="4221088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8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2962</TotalTime>
  <Words>1076</Words>
  <Application>Microsoft Office PowerPoint</Application>
  <PresentationFormat>Apresentação na tela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Viagem</vt:lpstr>
      <vt:lpstr>Apresentação do PowerPoint</vt:lpstr>
      <vt:lpstr>Objetivo Geral</vt:lpstr>
      <vt:lpstr>Caminhar metodológico</vt:lpstr>
      <vt:lpstr>Resultados</vt:lpstr>
      <vt:lpstr>Resultados</vt:lpstr>
      <vt:lpstr>Resultados</vt:lpstr>
      <vt:lpstr>Resultados</vt:lpstr>
      <vt:lpstr>Resultados</vt:lpstr>
      <vt:lpstr>Apresentação do PowerPoint</vt:lpstr>
      <vt:lpstr>Apresentação do PowerPoint</vt:lpstr>
      <vt:lpstr>Conclusões</vt:lpstr>
      <vt:lpstr>Conclusões</vt:lpstr>
      <vt:lpstr>Obrigada!!!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SMS</dc:creator>
  <cp:lastModifiedBy>Mariana Cardoso</cp:lastModifiedBy>
  <cp:revision>194</cp:revision>
  <dcterms:created xsi:type="dcterms:W3CDTF">2014-11-24T17:57:18Z</dcterms:created>
  <dcterms:modified xsi:type="dcterms:W3CDTF">2016-06-26T19:23:45Z</dcterms:modified>
</cp:coreProperties>
</file>