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68" r:id="rId4"/>
    <p:sldId id="267" r:id="rId5"/>
    <p:sldId id="269" r:id="rId6"/>
    <p:sldId id="270" r:id="rId7"/>
    <p:sldId id="277" r:id="rId8"/>
    <p:sldId id="278" r:id="rId9"/>
    <p:sldId id="279" r:id="rId10"/>
    <p:sldId id="275" r:id="rId11"/>
    <p:sldId id="272" r:id="rId12"/>
    <p:sldId id="273" r:id="rId13"/>
    <p:sldId id="274" r:id="rId14"/>
    <p:sldId id="276" r:id="rId15"/>
    <p:sldId id="283" r:id="rId16"/>
    <p:sldId id="282" r:id="rId17"/>
    <p:sldId id="266" r:id="rId18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no%20Microsoft%20Word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no%20Microsoft%20Word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osilva\Desktop\Notifica&#231;&#245;es%20sa&#250;de%20do%20trabalhad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46425130826006E-2"/>
          <c:y val="6.9528567621098186E-2"/>
          <c:w val="0.89613538932633419"/>
          <c:h val="0.82050146413521963"/>
        </c:manualLayout>
      </c:layout>
      <c:lineChart>
        <c:grouping val="standard"/>
        <c:varyColors val="0"/>
        <c:ser>
          <c:idx val="2"/>
          <c:order val="0"/>
          <c:tx>
            <c:strRef>
              <c:f>'[Gráfico no Microsoft Word]Plan5'!$C$1</c:f>
              <c:strCache>
                <c:ptCount val="1"/>
                <c:pt idx="0">
                  <c:v>Und. Sentinelas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3.9180664916885391E-2"/>
                  <c:y val="9.30672207640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'[Gráfico no Microsoft Word]Plan5'!$A$2:$A$9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'[Gráfico no Microsoft Word]Plan5'!$C$2:$C$9</c:f>
              <c:numCache>
                <c:formatCode>General</c:formatCode>
                <c:ptCount val="8"/>
                <c:pt idx="0">
                  <c:v>131</c:v>
                </c:pt>
                <c:pt idx="1">
                  <c:v>181</c:v>
                </c:pt>
                <c:pt idx="2">
                  <c:v>266</c:v>
                </c:pt>
                <c:pt idx="3">
                  <c:v>308</c:v>
                </c:pt>
                <c:pt idx="4">
                  <c:v>456</c:v>
                </c:pt>
                <c:pt idx="5">
                  <c:v>544</c:v>
                </c:pt>
                <c:pt idx="6">
                  <c:v>545</c:v>
                </c:pt>
                <c:pt idx="7">
                  <c:v>558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'[Gráfico no Microsoft Word]Plan5'!$D$1</c:f>
              <c:strCache>
                <c:ptCount val="1"/>
                <c:pt idx="0">
                  <c:v>Prof. Capacitados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-4.4736220472440948E-2"/>
                  <c:y val="-6.991907261592308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'[Gráfico no Microsoft Word]Plan5'!$A$2:$A$9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'[Gráfico no Microsoft Word]Plan5'!$D$2:$D$9</c:f>
              <c:numCache>
                <c:formatCode>General</c:formatCode>
                <c:ptCount val="8"/>
                <c:pt idx="0">
                  <c:v>46</c:v>
                </c:pt>
                <c:pt idx="1">
                  <c:v>69</c:v>
                </c:pt>
                <c:pt idx="2">
                  <c:v>253</c:v>
                </c:pt>
                <c:pt idx="3">
                  <c:v>533</c:v>
                </c:pt>
                <c:pt idx="4">
                  <c:v>770</c:v>
                </c:pt>
                <c:pt idx="5">
                  <c:v>819</c:v>
                </c:pt>
                <c:pt idx="6">
                  <c:v>870</c:v>
                </c:pt>
                <c:pt idx="7">
                  <c:v>952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21184"/>
        <c:axId val="91822720"/>
      </c:lineChart>
      <c:lineChart>
        <c:grouping val="standard"/>
        <c:varyColors val="0"/>
        <c:ser>
          <c:idx val="1"/>
          <c:order val="2"/>
          <c:tx>
            <c:strRef>
              <c:f>'[Gráfico no Microsoft Word]Plan5'!$E$1</c:f>
              <c:strCache>
                <c:ptCount val="1"/>
                <c:pt idx="0">
                  <c:v>Capapacitados/Unid.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6.8937664041994751E-2"/>
                  <c:y val="-6.065981335666374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'[Gráfico no Microsoft Word]Plan5'!$A$2:$A$9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'[Gráfico no Microsoft Word]Plan5'!$E$2:$E$9</c:f>
              <c:numCache>
                <c:formatCode>0.00</c:formatCode>
                <c:ptCount val="8"/>
                <c:pt idx="0">
                  <c:v>0.35114503816793891</c:v>
                </c:pt>
                <c:pt idx="1">
                  <c:v>0.38121546961325969</c:v>
                </c:pt>
                <c:pt idx="2">
                  <c:v>0.95112781954887216</c:v>
                </c:pt>
                <c:pt idx="3">
                  <c:v>1.7305194805194806</c:v>
                </c:pt>
                <c:pt idx="4">
                  <c:v>1.6885964912280702</c:v>
                </c:pt>
                <c:pt idx="5">
                  <c:v>1.505514705882353</c:v>
                </c:pt>
                <c:pt idx="6">
                  <c:v>1.5963302752293578</c:v>
                </c:pt>
                <c:pt idx="7">
                  <c:v>1.7060931899641576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26048"/>
        <c:axId val="91824512"/>
      </c:lineChart>
      <c:catAx>
        <c:axId val="9182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822720"/>
        <c:crosses val="autoZero"/>
        <c:auto val="1"/>
        <c:lblAlgn val="ctr"/>
        <c:lblOffset val="100"/>
        <c:noMultiLvlLbl val="0"/>
      </c:catAx>
      <c:valAx>
        <c:axId val="91822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91821184"/>
        <c:crosses val="autoZero"/>
        <c:crossBetween val="between"/>
      </c:valAx>
      <c:valAx>
        <c:axId val="91824512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91826048"/>
        <c:crosses val="max"/>
        <c:crossBetween val="between"/>
      </c:valAx>
      <c:catAx>
        <c:axId val="91826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82451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6.3113406651371717E-2"/>
          <c:y val="2.2956036745406815E-2"/>
          <c:w val="0.8640074858124217"/>
          <c:h val="9.054681871699607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003946151991795E-2"/>
          <c:y val="6.5661544324975077E-2"/>
          <c:w val="0.90116905517778589"/>
          <c:h val="0.82501820436160056"/>
        </c:manualLayout>
      </c:layout>
      <c:lineChart>
        <c:grouping val="standard"/>
        <c:varyColors val="0"/>
        <c:ser>
          <c:idx val="1"/>
          <c:order val="0"/>
          <c:tx>
            <c:strRef>
              <c:f>'[Gráfico no Microsoft Word]Plan5'!$B$1</c:f>
              <c:strCache>
                <c:ptCount val="1"/>
                <c:pt idx="0">
                  <c:v>Capacitados no ano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'[Gráfico no Microsoft Word]Plan5'!$A$2:$A$9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'[Gráfico no Microsoft Word]Plan5'!$B$2:$B$9</c:f>
              <c:numCache>
                <c:formatCode>General</c:formatCode>
                <c:ptCount val="8"/>
                <c:pt idx="0">
                  <c:v>46</c:v>
                </c:pt>
                <c:pt idx="1">
                  <c:v>23</c:v>
                </c:pt>
                <c:pt idx="2">
                  <c:v>184</c:v>
                </c:pt>
                <c:pt idx="3">
                  <c:v>280</c:v>
                </c:pt>
                <c:pt idx="4">
                  <c:v>237</c:v>
                </c:pt>
                <c:pt idx="5">
                  <c:v>49</c:v>
                </c:pt>
                <c:pt idx="6">
                  <c:v>51</c:v>
                </c:pt>
                <c:pt idx="7">
                  <c:v>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39872"/>
        <c:axId val="91845760"/>
      </c:lineChart>
      <c:lineChart>
        <c:grouping val="standard"/>
        <c:varyColors val="0"/>
        <c:ser>
          <c:idx val="2"/>
          <c:order val="1"/>
          <c:tx>
            <c:strRef>
              <c:f>'[Gráfico no Microsoft Word]Plan5'!$C$1</c:f>
              <c:strCache>
                <c:ptCount val="1"/>
                <c:pt idx="0">
                  <c:v>Visitas técnicas no ano</c:v>
                </c:pt>
              </c:strCache>
            </c:strRef>
          </c:tx>
          <c:marker>
            <c:symbol val="none"/>
          </c:marker>
          <c:cat>
            <c:numRef>
              <c:f>'[Gráfico no Microsoft Word]Plan5'!$A$2:$A$9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'[Gráfico no Microsoft Word]Plan5'!$C$2:$C$9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</c:v>
                </c:pt>
                <c:pt idx="4">
                  <c:v>46</c:v>
                </c:pt>
                <c:pt idx="5">
                  <c:v>57</c:v>
                </c:pt>
                <c:pt idx="6">
                  <c:v>8</c:v>
                </c:pt>
                <c:pt idx="7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49088"/>
        <c:axId val="91847296"/>
      </c:lineChart>
      <c:catAx>
        <c:axId val="9183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845760"/>
        <c:crosses val="autoZero"/>
        <c:auto val="1"/>
        <c:lblAlgn val="ctr"/>
        <c:lblOffset val="100"/>
        <c:noMultiLvlLbl val="0"/>
      </c:catAx>
      <c:valAx>
        <c:axId val="91845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91839872"/>
        <c:crosses val="autoZero"/>
        <c:crossBetween val="between"/>
      </c:valAx>
      <c:valAx>
        <c:axId val="918472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91849088"/>
        <c:crosses val="max"/>
        <c:crossBetween val="between"/>
      </c:valAx>
      <c:catAx>
        <c:axId val="91849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84729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3.0446194225722441E-4"/>
          <c:y val="2.2764289880431617E-2"/>
          <c:w val="0.98302887139107609"/>
          <c:h val="7.947142023913676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91214953004117E-2"/>
          <c:y val="3.8174867017920402E-2"/>
          <c:w val="0.91420623567802828"/>
          <c:h val="0.83436172135193987"/>
        </c:manualLayout>
      </c:layout>
      <c:lineChart>
        <c:grouping val="standard"/>
        <c:varyColors val="0"/>
        <c:ser>
          <c:idx val="1"/>
          <c:order val="1"/>
          <c:tx>
            <c:strRef>
              <c:f>Plan4!$A$29</c:f>
              <c:strCache>
                <c:ptCount val="1"/>
                <c:pt idx="0">
                  <c:v>Notificações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Plan4!$B$27:$J$27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Plan4!$B$29:$J$29</c:f>
              <c:numCache>
                <c:formatCode>General</c:formatCode>
                <c:ptCount val="9"/>
                <c:pt idx="0">
                  <c:v>442</c:v>
                </c:pt>
                <c:pt idx="1">
                  <c:v>717</c:v>
                </c:pt>
                <c:pt idx="2">
                  <c:v>1009</c:v>
                </c:pt>
                <c:pt idx="3">
                  <c:v>1518</c:v>
                </c:pt>
                <c:pt idx="4">
                  <c:v>2359</c:v>
                </c:pt>
                <c:pt idx="5">
                  <c:v>2602</c:v>
                </c:pt>
                <c:pt idx="6">
                  <c:v>2898</c:v>
                </c:pt>
                <c:pt idx="7">
                  <c:v>2714</c:v>
                </c:pt>
                <c:pt idx="8">
                  <c:v>3380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80832"/>
        <c:axId val="91879296"/>
      </c:lineChart>
      <c:lineChart>
        <c:grouping val="standard"/>
        <c:varyColors val="0"/>
        <c:ser>
          <c:idx val="0"/>
          <c:order val="0"/>
          <c:tx>
            <c:strRef>
              <c:f>Plan4!$A$28</c:f>
              <c:strCache>
                <c:ptCount val="1"/>
                <c:pt idx="0">
                  <c:v>% de crescimento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Plan4!$B$27:$J$27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Plan4!$B$28:$J$28</c:f>
              <c:numCache>
                <c:formatCode>0%</c:formatCode>
                <c:ptCount val="9"/>
                <c:pt idx="0">
                  <c:v>0</c:v>
                </c:pt>
                <c:pt idx="1">
                  <c:v>0.62217194570135748</c:v>
                </c:pt>
                <c:pt idx="2">
                  <c:v>0.40725244072524408</c:v>
                </c:pt>
                <c:pt idx="3">
                  <c:v>0.50445986124876119</c:v>
                </c:pt>
                <c:pt idx="4">
                  <c:v>0.5540184453227931</c:v>
                </c:pt>
                <c:pt idx="5">
                  <c:v>0.1030097498940229</c:v>
                </c:pt>
                <c:pt idx="6">
                  <c:v>0.1137586471944658</c:v>
                </c:pt>
                <c:pt idx="7">
                  <c:v>-6.3492063492063489E-2</c:v>
                </c:pt>
                <c:pt idx="8">
                  <c:v>0.24539425202652912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158592"/>
        <c:axId val="92157056"/>
      </c:lineChart>
      <c:valAx>
        <c:axId val="918792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1880832"/>
        <c:crosses val="max"/>
        <c:crossBetween val="between"/>
      </c:valAx>
      <c:catAx>
        <c:axId val="91880832"/>
        <c:scaling>
          <c:orientation val="minMax"/>
        </c:scaling>
        <c:delete val="0"/>
        <c:axPos val="b"/>
        <c:majorTickMark val="out"/>
        <c:minorTickMark val="none"/>
        <c:tickLblPos val="nextTo"/>
        <c:crossAx val="91879296"/>
        <c:crosses val="autoZero"/>
        <c:auto val="1"/>
        <c:lblAlgn val="ctr"/>
        <c:lblOffset val="100"/>
        <c:noMultiLvlLbl val="0"/>
      </c:catAx>
      <c:valAx>
        <c:axId val="9215705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92158592"/>
        <c:crosses val="autoZero"/>
        <c:crossBetween val="between"/>
      </c:valAx>
      <c:catAx>
        <c:axId val="92158592"/>
        <c:scaling>
          <c:orientation val="minMax"/>
        </c:scaling>
        <c:delete val="1"/>
        <c:axPos val="b"/>
        <c:majorTickMark val="out"/>
        <c:minorTickMark val="none"/>
        <c:tickLblPos val="nextTo"/>
        <c:crossAx val="92157056"/>
        <c:crosses val="autoZero"/>
        <c:auto val="1"/>
        <c:lblAlgn val="ctr"/>
        <c:lblOffset val="100"/>
        <c:noMultiLvlLbl val="0"/>
      </c:catAx>
    </c:plotArea>
    <c:legend>
      <c:legendPos val="t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E4D55-FB24-42D1-A867-D33982E1C3D5}" type="datetimeFigureOut">
              <a:rPr lang="pt-BR" smtClean="0"/>
              <a:pPr/>
              <a:t>27/06/2016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E0FA6-52AB-41AE-9AD4-4823ED4FC5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27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E0FA6-52AB-41AE-9AD4-4823ED4FC5FF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15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" name="Retângulo 6"/>
          <p:cNvSpPr/>
          <p:nvPr userDrawn="1"/>
        </p:nvSpPr>
        <p:spPr>
          <a:xfrm>
            <a:off x="508000" y="5613400"/>
            <a:ext cx="11166549" cy="736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17/04/2015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44" y="5674470"/>
            <a:ext cx="2175116" cy="612030"/>
          </a:xfrm>
          <a:prstGeom prst="rect">
            <a:avLst/>
          </a:prstGeom>
        </p:spPr>
      </p:pic>
      <p:sp>
        <p:nvSpPr>
          <p:cNvPr id="18" name="CaixaDeTexto 17"/>
          <p:cNvSpPr txBox="1"/>
          <p:nvPr userDrawn="1"/>
        </p:nvSpPr>
        <p:spPr>
          <a:xfrm>
            <a:off x="5159483" y="5894981"/>
            <a:ext cx="4238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0" u="none" kern="1200" spc="100" baseline="0" dirty="0" smtClean="0">
                <a:solidFill>
                  <a:schemeClr val="tx1"/>
                </a:solidFill>
                <a:effectLst/>
                <a:latin typeface="Narkisim" panose="020E0502050101010101" pitchFamily="34" charset="-79"/>
                <a:ea typeface="+mn-ea"/>
                <a:cs typeface="+mn-cs"/>
              </a:rPr>
              <a:t>COORDENADORIA ESTADUAL DE SAÚDE DO TRABALHADOR</a:t>
            </a:r>
            <a:endParaRPr lang="pt-BR" sz="1000" b="0" u="none" kern="1200" spc="100" baseline="0" dirty="0">
              <a:solidFill>
                <a:schemeClr val="tx1"/>
              </a:solidFill>
              <a:effectLst/>
              <a:latin typeface="Narkisim" panose="020E0502050101010101" pitchFamily="34" charset="-79"/>
              <a:ea typeface="+mn-ea"/>
              <a:cs typeface="+mn-cs"/>
            </a:endParaRP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5" y="5741630"/>
            <a:ext cx="1327114" cy="505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17/04/2015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Retângulo 19"/>
          <p:cNvSpPr/>
          <p:nvPr userDrawn="1"/>
        </p:nvSpPr>
        <p:spPr>
          <a:xfrm>
            <a:off x="508000" y="5613400"/>
            <a:ext cx="11166549" cy="736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44" y="5674470"/>
            <a:ext cx="2175116" cy="612030"/>
          </a:xfrm>
          <a:prstGeom prst="rect">
            <a:avLst/>
          </a:prstGeom>
        </p:spPr>
      </p:pic>
      <p:sp>
        <p:nvSpPr>
          <p:cNvPr id="22" name="CaixaDeTexto 21"/>
          <p:cNvSpPr txBox="1"/>
          <p:nvPr userDrawn="1"/>
        </p:nvSpPr>
        <p:spPr>
          <a:xfrm>
            <a:off x="5159483" y="5894981"/>
            <a:ext cx="4238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0" u="none" kern="1200" spc="100" baseline="0" dirty="0" smtClean="0">
                <a:solidFill>
                  <a:schemeClr val="tx1"/>
                </a:solidFill>
                <a:effectLst/>
                <a:latin typeface="Narkisim" panose="020E0502050101010101" pitchFamily="34" charset="-79"/>
                <a:ea typeface="+mn-ea"/>
                <a:cs typeface="+mn-cs"/>
              </a:rPr>
              <a:t>COORDENADORIA ESTADUAL DE SAÚDE DO TRABALHADOR</a:t>
            </a:r>
            <a:endParaRPr lang="pt-BR" sz="1000" b="0" u="none" kern="1200" spc="100" baseline="0" dirty="0">
              <a:solidFill>
                <a:schemeClr val="tx1"/>
              </a:solidFill>
              <a:effectLst/>
              <a:latin typeface="Narkisim" panose="020E0502050101010101" pitchFamily="34" charset="-79"/>
              <a:ea typeface="+mn-ea"/>
              <a:cs typeface="+mn-cs"/>
            </a:endParaRPr>
          </a:p>
        </p:txBody>
      </p:sp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5" y="5741630"/>
            <a:ext cx="1327114" cy="505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3336875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17/04/2015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9" name="Retângulo 18"/>
          <p:cNvSpPr/>
          <p:nvPr userDrawn="1"/>
        </p:nvSpPr>
        <p:spPr>
          <a:xfrm>
            <a:off x="508000" y="5613400"/>
            <a:ext cx="11166549" cy="736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44" y="5674470"/>
            <a:ext cx="2175116" cy="612030"/>
          </a:xfrm>
          <a:prstGeom prst="rect">
            <a:avLst/>
          </a:prstGeom>
        </p:spPr>
      </p:pic>
      <p:sp>
        <p:nvSpPr>
          <p:cNvPr id="21" name="CaixaDeTexto 20"/>
          <p:cNvSpPr txBox="1"/>
          <p:nvPr userDrawn="1"/>
        </p:nvSpPr>
        <p:spPr>
          <a:xfrm>
            <a:off x="5159483" y="5894981"/>
            <a:ext cx="4238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0" u="none" kern="1200" spc="100" baseline="0" dirty="0" smtClean="0">
                <a:solidFill>
                  <a:schemeClr val="tx1"/>
                </a:solidFill>
                <a:effectLst/>
                <a:latin typeface="Narkisim" panose="020E0502050101010101" pitchFamily="34" charset="-79"/>
                <a:ea typeface="+mn-ea"/>
                <a:cs typeface="+mn-cs"/>
              </a:rPr>
              <a:t>COORDENADORIA ESTADUAL DE SAÚDE DO TRABALHADOR</a:t>
            </a:r>
            <a:endParaRPr lang="pt-BR" sz="1000" b="0" u="none" kern="1200" spc="100" baseline="0" dirty="0">
              <a:solidFill>
                <a:schemeClr val="tx1"/>
              </a:solidFill>
              <a:effectLst/>
              <a:latin typeface="Narkisim" panose="020E0502050101010101" pitchFamily="34" charset="-79"/>
              <a:ea typeface="+mn-ea"/>
              <a:cs typeface="+mn-cs"/>
            </a:endParaRPr>
          </a:p>
        </p:txBody>
      </p:sp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5" y="5741630"/>
            <a:ext cx="1327114" cy="505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17/04/2015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2" name="Retângulo 21"/>
          <p:cNvSpPr/>
          <p:nvPr userDrawn="1"/>
        </p:nvSpPr>
        <p:spPr>
          <a:xfrm>
            <a:off x="508000" y="5613400"/>
            <a:ext cx="11166549" cy="736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44" y="5674470"/>
            <a:ext cx="2175116" cy="612030"/>
          </a:xfrm>
          <a:prstGeom prst="rect">
            <a:avLst/>
          </a:prstGeom>
        </p:spPr>
      </p:pic>
      <p:sp>
        <p:nvSpPr>
          <p:cNvPr id="26" name="CaixaDeTexto 25"/>
          <p:cNvSpPr txBox="1"/>
          <p:nvPr userDrawn="1"/>
        </p:nvSpPr>
        <p:spPr>
          <a:xfrm>
            <a:off x="5159483" y="5894981"/>
            <a:ext cx="4238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0" u="none" kern="1200" spc="100" baseline="0" dirty="0" smtClean="0">
                <a:solidFill>
                  <a:schemeClr val="tx1"/>
                </a:solidFill>
                <a:effectLst/>
                <a:latin typeface="Narkisim" panose="020E0502050101010101" pitchFamily="34" charset="-79"/>
                <a:ea typeface="+mn-ea"/>
                <a:cs typeface="+mn-cs"/>
              </a:rPr>
              <a:t>COORDENADORIA ESTADUAL DE SAÚDE DO TRABALHADOR</a:t>
            </a:r>
            <a:endParaRPr lang="pt-BR" sz="1000" b="0" u="none" kern="1200" spc="100" baseline="0" dirty="0">
              <a:solidFill>
                <a:schemeClr val="tx1"/>
              </a:solidFill>
              <a:effectLst/>
              <a:latin typeface="Narkisim" panose="020E0502050101010101" pitchFamily="34" charset="-79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5" y="5741630"/>
            <a:ext cx="1327114" cy="505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17/04/2015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9" name="Retângulo 18"/>
          <p:cNvSpPr/>
          <p:nvPr userDrawn="1"/>
        </p:nvSpPr>
        <p:spPr>
          <a:xfrm>
            <a:off x="508000" y="5613400"/>
            <a:ext cx="11166549" cy="736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44" y="5674470"/>
            <a:ext cx="2175116" cy="612030"/>
          </a:xfrm>
          <a:prstGeom prst="rect">
            <a:avLst/>
          </a:prstGeom>
        </p:spPr>
      </p:pic>
      <p:sp>
        <p:nvSpPr>
          <p:cNvPr id="21" name="CaixaDeTexto 20"/>
          <p:cNvSpPr txBox="1"/>
          <p:nvPr userDrawn="1"/>
        </p:nvSpPr>
        <p:spPr>
          <a:xfrm>
            <a:off x="5159483" y="5894981"/>
            <a:ext cx="4238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0" u="none" kern="1200" spc="100" baseline="0" dirty="0" smtClean="0">
                <a:solidFill>
                  <a:schemeClr val="tx1"/>
                </a:solidFill>
                <a:effectLst/>
                <a:latin typeface="Narkisim" panose="020E0502050101010101" pitchFamily="34" charset="-79"/>
                <a:ea typeface="+mn-ea"/>
                <a:cs typeface="+mn-cs"/>
              </a:rPr>
              <a:t>COORDENADORIA ESTADUAL DE SAÚDE DO TRABALHADOR</a:t>
            </a:r>
            <a:endParaRPr lang="pt-BR" sz="1000" b="0" u="none" kern="1200" spc="100" baseline="0" dirty="0">
              <a:solidFill>
                <a:schemeClr val="tx1"/>
              </a:solidFill>
              <a:effectLst/>
              <a:latin typeface="Narkisim" panose="020E0502050101010101" pitchFamily="34" charset="-79"/>
              <a:ea typeface="+mn-ea"/>
              <a:cs typeface="+mn-cs"/>
            </a:endParaRPr>
          </a:p>
        </p:txBody>
      </p:sp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5" y="5741630"/>
            <a:ext cx="1327114" cy="505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17/04/2015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17/04/2015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17/04/2015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17/04/2015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Retângulo 19"/>
          <p:cNvSpPr/>
          <p:nvPr userDrawn="1"/>
        </p:nvSpPr>
        <p:spPr>
          <a:xfrm>
            <a:off x="508000" y="5613400"/>
            <a:ext cx="11166549" cy="736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44" y="5674470"/>
            <a:ext cx="2175116" cy="612030"/>
          </a:xfrm>
          <a:prstGeom prst="rect">
            <a:avLst/>
          </a:prstGeom>
        </p:spPr>
      </p:pic>
      <p:sp>
        <p:nvSpPr>
          <p:cNvPr id="22" name="CaixaDeTexto 21"/>
          <p:cNvSpPr txBox="1"/>
          <p:nvPr userDrawn="1"/>
        </p:nvSpPr>
        <p:spPr>
          <a:xfrm>
            <a:off x="5159483" y="5894981"/>
            <a:ext cx="4238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0" u="none" kern="1200" spc="100" baseline="0" dirty="0" smtClean="0">
                <a:solidFill>
                  <a:schemeClr val="tx1"/>
                </a:solidFill>
                <a:effectLst/>
                <a:latin typeface="Narkisim" panose="020E0502050101010101" pitchFamily="34" charset="-79"/>
                <a:ea typeface="+mn-ea"/>
                <a:cs typeface="+mn-cs"/>
              </a:rPr>
              <a:t>COORDENADORIA ESTADUAL DE SAÚDE DO TRABALHADOR</a:t>
            </a:r>
            <a:endParaRPr lang="pt-BR" sz="1000" b="0" u="none" kern="1200" spc="100" baseline="0" dirty="0">
              <a:solidFill>
                <a:schemeClr val="tx1"/>
              </a:solidFill>
              <a:effectLst/>
              <a:latin typeface="Narkisim" panose="020E0502050101010101" pitchFamily="34" charset="-79"/>
              <a:ea typeface="+mn-ea"/>
              <a:cs typeface="+mn-cs"/>
            </a:endParaRPr>
          </a:p>
        </p:txBody>
      </p:sp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5" y="5741630"/>
            <a:ext cx="1327114" cy="505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17/04/2015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17/04/2015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Retângulo 19"/>
          <p:cNvSpPr/>
          <p:nvPr userDrawn="1"/>
        </p:nvSpPr>
        <p:spPr>
          <a:xfrm>
            <a:off x="508000" y="5613400"/>
            <a:ext cx="11166549" cy="736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44" y="5674470"/>
            <a:ext cx="2175116" cy="612030"/>
          </a:xfrm>
          <a:prstGeom prst="rect">
            <a:avLst/>
          </a:prstGeom>
        </p:spPr>
      </p:pic>
      <p:sp>
        <p:nvSpPr>
          <p:cNvPr id="22" name="CaixaDeTexto 21"/>
          <p:cNvSpPr txBox="1"/>
          <p:nvPr userDrawn="1"/>
        </p:nvSpPr>
        <p:spPr>
          <a:xfrm>
            <a:off x="5159483" y="5894981"/>
            <a:ext cx="4238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0" u="none" kern="1200" spc="100" baseline="0" dirty="0" smtClean="0">
                <a:solidFill>
                  <a:schemeClr val="tx1"/>
                </a:solidFill>
                <a:effectLst/>
                <a:latin typeface="Narkisim" panose="020E0502050101010101" pitchFamily="34" charset="-79"/>
                <a:ea typeface="+mn-ea"/>
                <a:cs typeface="+mn-cs"/>
              </a:rPr>
              <a:t>COORDENADORIA ESTADUAL DE SAÚDE DO TRABALHADOR</a:t>
            </a:r>
            <a:endParaRPr lang="pt-BR" sz="1000" b="0" u="none" kern="1200" spc="100" baseline="0" dirty="0">
              <a:solidFill>
                <a:schemeClr val="tx1"/>
              </a:solidFill>
              <a:effectLst/>
              <a:latin typeface="Narkisim" panose="020E0502050101010101" pitchFamily="34" charset="-79"/>
              <a:ea typeface="+mn-ea"/>
              <a:cs typeface="+mn-cs"/>
            </a:endParaRPr>
          </a:p>
        </p:txBody>
      </p:sp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5" y="5741630"/>
            <a:ext cx="1327114" cy="505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17/04/2015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17/04/2015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17/04/2015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17/04/2015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6" name="Retângulo 5"/>
          <p:cNvSpPr/>
          <p:nvPr userDrawn="1"/>
        </p:nvSpPr>
        <p:spPr>
          <a:xfrm>
            <a:off x="508000" y="5613400"/>
            <a:ext cx="11166549" cy="736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44" y="5674470"/>
            <a:ext cx="2175116" cy="612030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5159483" y="5894981"/>
            <a:ext cx="4238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0" u="none" kern="1200" spc="100" baseline="0" dirty="0" smtClean="0">
                <a:solidFill>
                  <a:schemeClr val="tx1"/>
                </a:solidFill>
                <a:effectLst/>
                <a:latin typeface="Narkisim" panose="020E0502050101010101" pitchFamily="34" charset="-79"/>
                <a:ea typeface="+mn-ea"/>
                <a:cs typeface="+mn-cs"/>
              </a:rPr>
              <a:t>COORDENADORIA ESTADUAL DE SAÚDE DO TRABALHADOR</a:t>
            </a:r>
            <a:endParaRPr lang="pt-BR" sz="1000" b="0" u="none" kern="1200" spc="100" baseline="0" dirty="0">
              <a:solidFill>
                <a:schemeClr val="tx1"/>
              </a:solidFill>
              <a:effectLst/>
              <a:latin typeface="Narkisim" panose="020E0502050101010101" pitchFamily="34" charset="-79"/>
              <a:ea typeface="+mn-ea"/>
              <a:cs typeface="+mn-cs"/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5" y="5741630"/>
            <a:ext cx="1327114" cy="505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17/04/2015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1" name="Retângulo 20"/>
          <p:cNvSpPr/>
          <p:nvPr userDrawn="1"/>
        </p:nvSpPr>
        <p:spPr>
          <a:xfrm>
            <a:off x="508000" y="5613400"/>
            <a:ext cx="11166549" cy="736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44" y="5674470"/>
            <a:ext cx="2175116" cy="612030"/>
          </a:xfrm>
          <a:prstGeom prst="rect">
            <a:avLst/>
          </a:prstGeom>
        </p:spPr>
      </p:pic>
      <p:sp>
        <p:nvSpPr>
          <p:cNvPr id="23" name="CaixaDeTexto 22"/>
          <p:cNvSpPr txBox="1"/>
          <p:nvPr userDrawn="1"/>
        </p:nvSpPr>
        <p:spPr>
          <a:xfrm>
            <a:off x="5159483" y="5894981"/>
            <a:ext cx="4238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0" u="none" kern="1200" spc="100" baseline="0" dirty="0" smtClean="0">
                <a:solidFill>
                  <a:schemeClr val="tx1"/>
                </a:solidFill>
                <a:effectLst/>
                <a:latin typeface="Narkisim" panose="020E0502050101010101" pitchFamily="34" charset="-79"/>
                <a:ea typeface="+mn-ea"/>
                <a:cs typeface="+mn-cs"/>
              </a:rPr>
              <a:t>COORDENADORIA ESTADUAL DE SAÚDE DO TRABALHADOR</a:t>
            </a:r>
            <a:endParaRPr lang="pt-BR" sz="1000" b="0" u="none" kern="1200" spc="100" baseline="0" dirty="0">
              <a:solidFill>
                <a:schemeClr val="tx1"/>
              </a:solidFill>
              <a:effectLst/>
              <a:latin typeface="Narkisim" panose="020E0502050101010101" pitchFamily="34" charset="-79"/>
              <a:ea typeface="+mn-ea"/>
              <a:cs typeface="+mn-cs"/>
            </a:endParaRPr>
          </a:p>
        </p:txBody>
      </p:sp>
      <p:pic>
        <p:nvPicPr>
          <p:cNvPr id="24" name="Imagem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5" y="5741630"/>
            <a:ext cx="1327114" cy="505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17/04/2015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1" name="Retângulo 20"/>
          <p:cNvSpPr/>
          <p:nvPr userDrawn="1"/>
        </p:nvSpPr>
        <p:spPr>
          <a:xfrm>
            <a:off x="508000" y="5613400"/>
            <a:ext cx="11166549" cy="736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44" y="5674470"/>
            <a:ext cx="2175116" cy="612030"/>
          </a:xfrm>
          <a:prstGeom prst="rect">
            <a:avLst/>
          </a:prstGeom>
        </p:spPr>
      </p:pic>
      <p:sp>
        <p:nvSpPr>
          <p:cNvPr id="23" name="CaixaDeTexto 22"/>
          <p:cNvSpPr txBox="1"/>
          <p:nvPr userDrawn="1"/>
        </p:nvSpPr>
        <p:spPr>
          <a:xfrm>
            <a:off x="5159483" y="5894981"/>
            <a:ext cx="4238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0" u="none" kern="1200" spc="100" baseline="0" dirty="0" smtClean="0">
                <a:solidFill>
                  <a:schemeClr val="tx1"/>
                </a:solidFill>
                <a:effectLst/>
                <a:latin typeface="Narkisim" panose="020E0502050101010101" pitchFamily="34" charset="-79"/>
                <a:ea typeface="+mn-ea"/>
                <a:cs typeface="+mn-cs"/>
              </a:rPr>
              <a:t>COORDENADORIA ESTADUAL DE SAÚDE DO TRABALHADOR</a:t>
            </a:r>
            <a:endParaRPr lang="pt-BR" sz="1000" b="0" u="none" kern="1200" spc="100" baseline="0" dirty="0">
              <a:solidFill>
                <a:schemeClr val="tx1"/>
              </a:solidFill>
              <a:effectLst/>
              <a:latin typeface="Narkisim" panose="020E0502050101010101" pitchFamily="34" charset="-79"/>
              <a:ea typeface="+mn-ea"/>
              <a:cs typeface="+mn-cs"/>
            </a:endParaRPr>
          </a:p>
        </p:txBody>
      </p:sp>
      <p:pic>
        <p:nvPicPr>
          <p:cNvPr id="24" name="Imagem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5" y="5741630"/>
            <a:ext cx="1327114" cy="50553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2"/>
            <a:ext cx="12192000" cy="3184960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17/04/2015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Retângulo 23"/>
          <p:cNvSpPr/>
          <p:nvPr userDrawn="1"/>
        </p:nvSpPr>
        <p:spPr>
          <a:xfrm>
            <a:off x="508000" y="5613400"/>
            <a:ext cx="11166549" cy="736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44" y="5674470"/>
            <a:ext cx="2175116" cy="612030"/>
          </a:xfrm>
          <a:prstGeom prst="rect">
            <a:avLst/>
          </a:prstGeom>
        </p:spPr>
      </p:pic>
      <p:sp>
        <p:nvSpPr>
          <p:cNvPr id="27" name="CaixaDeTexto 26"/>
          <p:cNvSpPr txBox="1"/>
          <p:nvPr userDrawn="1"/>
        </p:nvSpPr>
        <p:spPr>
          <a:xfrm>
            <a:off x="5159483" y="5894981"/>
            <a:ext cx="4238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0" u="none" kern="1200" spc="100" baseline="0" dirty="0" smtClean="0">
                <a:solidFill>
                  <a:schemeClr val="tx1"/>
                </a:solidFill>
                <a:effectLst/>
                <a:latin typeface="Narkisim" panose="020E0502050101010101" pitchFamily="34" charset="-79"/>
                <a:ea typeface="+mn-ea"/>
                <a:cs typeface="+mn-cs"/>
              </a:rPr>
              <a:t>COORDENADORIA ESTADUAL DE SAÚDE DO TRABALHADOR</a:t>
            </a:r>
            <a:endParaRPr lang="pt-BR" sz="1000" b="0" u="none" kern="1200" spc="100" baseline="0" dirty="0">
              <a:solidFill>
                <a:schemeClr val="tx1"/>
              </a:solidFill>
              <a:effectLst/>
              <a:latin typeface="Narkisim" panose="020E0502050101010101" pitchFamily="34" charset="-79"/>
              <a:ea typeface="+mn-ea"/>
              <a:cs typeface="+mn-cs"/>
            </a:endParaRPr>
          </a:p>
        </p:txBody>
      </p:sp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5" y="5741630"/>
            <a:ext cx="1327114" cy="5055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../../12.%20N&#227;o%20espere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ostra@ses.mt.gov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48114" y="4890274"/>
            <a:ext cx="2816544" cy="517951"/>
          </a:xfrm>
        </p:spPr>
        <p:txBody>
          <a:bodyPr/>
          <a:lstStyle/>
          <a:p>
            <a:r>
              <a:rPr lang="pt-BR" dirty="0" smtClean="0"/>
              <a:t>Data: 27 A 28/06/2016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45903" y="2511020"/>
            <a:ext cx="110209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CAPACITAÇÃO COMO ESTRATÉGIA PARA MELHORIA DA QUALIDADE DA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ATENÇÃO À SAÚDE DO TRABALHADOR NAS UNIDADES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SENTINELAS DE SAÚDE DO TRABALHADOR NO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 SISTEMA ÚNICO DE SAÚDE NO MATO GROSSO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2995" y="614316"/>
            <a:ext cx="11306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III OFICINA SOBRE FORMAÇÃO E QUALIFICAÇÃO EM SAÚDE DO TRABALHADOR - DIÁLOGO COM OS CEREST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FIOCRUZ/RJ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287905" y="4502919"/>
            <a:ext cx="3982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DÚBIA  BEATRIZ OLIVEIRA CAMPOS</a:t>
            </a:r>
          </a:p>
          <a:p>
            <a:endParaRPr lang="pt-B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520" y="1371600"/>
            <a:ext cx="11348719" cy="419608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gray">
          <a:xfrm>
            <a:off x="436880" y="532263"/>
            <a:ext cx="11379200" cy="491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1800" b="1" dirty="0" smtClean="0"/>
              <a:t>CAPACITAÇÃO COMO ESTRATÉGIA PARA MELHORIA DA QUALIDADE DA </a:t>
            </a:r>
            <a:br>
              <a:rPr lang="pt-BR" sz="1800" b="1" dirty="0" smtClean="0"/>
            </a:br>
            <a:r>
              <a:rPr lang="pt-BR" sz="1800" b="1" dirty="0" smtClean="0"/>
              <a:t>ATENÇÃO À SAÚDE DO TRABALHADOR NAS U. S. DE SAÚDE DO TRABALHADOR NO  MATO GROSSO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>.</a:t>
            </a:r>
            <a:endParaRPr 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6829" y="504968"/>
            <a:ext cx="11259251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 dirty="0" smtClean="0"/>
          </a:p>
          <a:p>
            <a:r>
              <a:rPr lang="pt-BR" sz="2800" b="1" dirty="0" smtClean="0"/>
              <a:t>CONCLUSÃO E CONSIDERAÇÕES FINAIS</a:t>
            </a:r>
          </a:p>
          <a:p>
            <a:endParaRPr lang="pt-BR" sz="2800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Buscamos como prioridade a incorporação por parte das equipes da Rede de Atenção à Saúde no SUS à atenção integral à saúde do trabalhador em Mato </a:t>
            </a:r>
            <a:r>
              <a:rPr lang="pt-BR" dirty="0" smtClean="0"/>
              <a:t>Grosso;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A Atenção </a:t>
            </a:r>
            <a:r>
              <a:rPr lang="pt-BR" dirty="0"/>
              <a:t>Primária à Saúde como instância de vigilância e organizadora do fluxo de atenção à saúde do </a:t>
            </a:r>
            <a:r>
              <a:rPr lang="pt-BR" dirty="0" smtClean="0"/>
              <a:t>trabalhador;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Entendemos </a:t>
            </a:r>
            <a:r>
              <a:rPr lang="pt-BR" dirty="0"/>
              <a:t>que os profissionais que atuam nesse campo necessitam desenvolver a atitude e habilidades de aprender continuamente, de “aprender a aprender” e a responsabilidade e compromisso de se manterem atualizados para continuar oferecendo um serviço de qualidade ao </a:t>
            </a:r>
            <a:r>
              <a:rPr lang="pt-BR" dirty="0" smtClean="0"/>
              <a:t>trabalhador;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A</a:t>
            </a:r>
            <a:r>
              <a:rPr lang="pt-BR" dirty="0" smtClean="0"/>
              <a:t>umentando </a:t>
            </a:r>
            <a:r>
              <a:rPr lang="pt-BR" dirty="0"/>
              <a:t>em quantidade e qualidade as informações em saúde do trabalhador em seu território de atuação, identificando as causas do adoecimento, considerando a relação trabalho-saúde-doença</a:t>
            </a:r>
          </a:p>
          <a:p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375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633" y="221828"/>
            <a:ext cx="8761413" cy="706964"/>
          </a:xfrm>
        </p:spPr>
        <p:txBody>
          <a:bodyPr/>
          <a:lstStyle/>
          <a:p>
            <a:pPr algn="ctr"/>
            <a:r>
              <a:rPr lang="pt-BR" dirty="0" smtClean="0"/>
              <a:t>Estrutura de capacitações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162560" y="4937760"/>
            <a:ext cx="1184656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3340" y="4826000"/>
            <a:ext cx="833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dirty="0" smtClean="0"/>
          </a:p>
          <a:p>
            <a:r>
              <a:rPr lang="pt-BR" dirty="0" smtClean="0"/>
              <a:t>2.008</a:t>
            </a:r>
            <a:endParaRPr lang="pt-BR" dirty="0"/>
          </a:p>
        </p:txBody>
      </p:sp>
      <p:sp>
        <p:nvSpPr>
          <p:cNvPr id="9" name="Fluxograma: Processo 8"/>
          <p:cNvSpPr/>
          <p:nvPr/>
        </p:nvSpPr>
        <p:spPr>
          <a:xfrm>
            <a:off x="53340" y="1076959"/>
            <a:ext cx="1470660" cy="162529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tx1"/>
                </a:solidFill>
              </a:rPr>
              <a:t>Até </a:t>
            </a:r>
            <a:r>
              <a:rPr lang="pt-BR" sz="1200" smtClean="0">
                <a:solidFill>
                  <a:schemeClr val="tx1"/>
                </a:solidFill>
              </a:rPr>
              <a:t>2008 não </a:t>
            </a:r>
            <a:r>
              <a:rPr lang="pt-BR" sz="1200" dirty="0" smtClean="0">
                <a:solidFill>
                  <a:schemeClr val="tx1"/>
                </a:solidFill>
              </a:rPr>
              <a:t>era necessária a aprovação da ESP, mas todas as capacitações eram registradas e certificadas pela mesma.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1" name="Conector em curva 10"/>
          <p:cNvCxnSpPr>
            <a:stCxn id="9" idx="2"/>
            <a:endCxn id="8" idx="0"/>
          </p:cNvCxnSpPr>
          <p:nvPr/>
        </p:nvCxnSpPr>
        <p:spPr>
          <a:xfrm rot="5400000">
            <a:off x="-432587" y="3604743"/>
            <a:ext cx="2123744" cy="318770"/>
          </a:xfrm>
          <a:prstGeom prst="curvedConnector3">
            <a:avLst>
              <a:gd name="adj1" fmla="val 50000"/>
            </a:avLst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402080" y="4826000"/>
            <a:ext cx="833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dirty="0" smtClean="0"/>
          </a:p>
          <a:p>
            <a:r>
              <a:rPr lang="pt-BR" dirty="0" smtClean="0"/>
              <a:t>2.009</a:t>
            </a:r>
            <a:endParaRPr lang="pt-BR" dirty="0"/>
          </a:p>
        </p:txBody>
      </p:sp>
      <p:sp>
        <p:nvSpPr>
          <p:cNvPr id="17" name="Fluxograma: Processo 16"/>
          <p:cNvSpPr/>
          <p:nvPr/>
        </p:nvSpPr>
        <p:spPr>
          <a:xfrm>
            <a:off x="672783" y="3454400"/>
            <a:ext cx="2634297" cy="74168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tx1"/>
                </a:solidFill>
              </a:rPr>
              <a:t>Capacitação de Vigilância em Saúde do Trabalhador: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rofissionais da VISA dos municípios;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 até Julho de 2011.</a:t>
            </a:r>
          </a:p>
        </p:txBody>
      </p:sp>
      <p:cxnSp>
        <p:nvCxnSpPr>
          <p:cNvPr id="18" name="Conector em curva 17"/>
          <p:cNvCxnSpPr>
            <a:stCxn id="17" idx="2"/>
            <a:endCxn id="16" idx="0"/>
          </p:cNvCxnSpPr>
          <p:nvPr/>
        </p:nvCxnSpPr>
        <p:spPr>
          <a:xfrm rot="5400000">
            <a:off x="1589326" y="4425394"/>
            <a:ext cx="629920" cy="171292"/>
          </a:xfrm>
          <a:prstGeom prst="curvedConnector3">
            <a:avLst>
              <a:gd name="adj1" fmla="val 27419"/>
            </a:avLst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098800" y="4826000"/>
            <a:ext cx="833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dirty="0" smtClean="0"/>
          </a:p>
          <a:p>
            <a:r>
              <a:rPr lang="pt-BR" dirty="0" smtClean="0"/>
              <a:t>2.010</a:t>
            </a:r>
            <a:endParaRPr lang="pt-BR" dirty="0"/>
          </a:p>
        </p:txBody>
      </p:sp>
      <p:sp>
        <p:nvSpPr>
          <p:cNvPr id="21" name="Fluxograma: Processo 20"/>
          <p:cNvSpPr/>
          <p:nvPr/>
        </p:nvSpPr>
        <p:spPr>
          <a:xfrm>
            <a:off x="1615440" y="1076960"/>
            <a:ext cx="5283200" cy="230632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tx1"/>
                </a:solidFill>
              </a:rPr>
              <a:t>Capacitação em protocolo Clínico em Saúde do Trabalhador: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 padronizado do MS para diagnóstico e tratamento;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Profissionais das unidades sentinelas do Estado;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 até maio de 2012.</a:t>
            </a:r>
          </a:p>
          <a:p>
            <a:pPr algn="just"/>
            <a:r>
              <a:rPr lang="pt-BR" sz="1200" dirty="0" smtClean="0">
                <a:solidFill>
                  <a:schemeClr val="tx1"/>
                </a:solidFill>
              </a:rPr>
              <a:t>Capacitação em Sistema de Informação em Saúde do Trabalhador: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 técnicas dos ERS e municípios;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 de 2012.</a:t>
            </a:r>
          </a:p>
          <a:p>
            <a:pPr algn="just"/>
            <a:r>
              <a:rPr lang="pt-BR" sz="1200" dirty="0" smtClean="0">
                <a:solidFill>
                  <a:schemeClr val="tx1"/>
                </a:solidFill>
              </a:rPr>
              <a:t>Análise Situacional em Saúde do trabalhador  (Não foi aplicado):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 técnicas dos ERS e municípios;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 de 2012.</a:t>
            </a:r>
          </a:p>
          <a:p>
            <a:pPr algn="just"/>
            <a:r>
              <a:rPr lang="pt-BR" sz="1200" dirty="0" smtClean="0">
                <a:solidFill>
                  <a:schemeClr val="tx1"/>
                </a:solidFill>
                <a:latin typeface="Century Gothic (Corpo)"/>
                <a:cs typeface="Arial" panose="020B0604020202020204" pitchFamily="34" charset="0"/>
              </a:rPr>
              <a:t>Mapeamento de risco: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Profissionais da VISA, referencia técnicas de ERS, municípios e </a:t>
            </a:r>
            <a:r>
              <a:rPr lang="pt-BR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CERESTs</a:t>
            </a:r>
            <a:r>
              <a:rPr lang="pt-BR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Regionais.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 de 2012</a:t>
            </a:r>
            <a:r>
              <a:rPr lang="pt-BR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em curva 21"/>
          <p:cNvCxnSpPr>
            <a:stCxn id="21" idx="2"/>
            <a:endCxn id="20" idx="0"/>
          </p:cNvCxnSpPr>
          <p:nvPr/>
        </p:nvCxnSpPr>
        <p:spPr>
          <a:xfrm rot="5400000">
            <a:off x="3164840" y="3733800"/>
            <a:ext cx="1442720" cy="741680"/>
          </a:xfrm>
          <a:prstGeom prst="curvedConnector3">
            <a:avLst>
              <a:gd name="adj1" fmla="val 50000"/>
            </a:avLst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4572000" y="4826000"/>
            <a:ext cx="833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dirty="0" smtClean="0"/>
          </a:p>
          <a:p>
            <a:r>
              <a:rPr lang="pt-BR" dirty="0" smtClean="0"/>
              <a:t>2.011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268720" y="4826000"/>
            <a:ext cx="833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dirty="0" smtClean="0"/>
          </a:p>
          <a:p>
            <a:r>
              <a:rPr lang="pt-BR" dirty="0" smtClean="0"/>
              <a:t>2.012</a:t>
            </a:r>
            <a:endParaRPr lang="pt-BR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9118600" y="4826000"/>
            <a:ext cx="833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dirty="0" smtClean="0"/>
          </a:p>
          <a:p>
            <a:r>
              <a:rPr lang="pt-BR" dirty="0" smtClean="0"/>
              <a:t>2.014</a:t>
            </a:r>
            <a:endParaRPr lang="pt-BR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7721600" y="4805680"/>
            <a:ext cx="833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dirty="0" smtClean="0"/>
          </a:p>
          <a:p>
            <a:r>
              <a:rPr lang="pt-BR" dirty="0" smtClean="0"/>
              <a:t>2.013</a:t>
            </a:r>
            <a:endParaRPr lang="pt-BR" dirty="0"/>
          </a:p>
        </p:txBody>
      </p:sp>
      <p:sp>
        <p:nvSpPr>
          <p:cNvPr id="45" name="Fluxograma: Processo 44"/>
          <p:cNvSpPr/>
          <p:nvPr/>
        </p:nvSpPr>
        <p:spPr>
          <a:xfrm>
            <a:off x="6990080" y="3207224"/>
            <a:ext cx="3876040" cy="89741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tx1"/>
                </a:solidFill>
              </a:rPr>
              <a:t>Educação continuada: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em unidades sentinelas </a:t>
            </a:r>
            <a:r>
              <a:rPr lang="pt-BR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dificuldade;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em CEREST regionais e as Referencia </a:t>
            </a:r>
            <a:r>
              <a:rPr lang="pt-BR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Retorno da informação as unidades </a:t>
            </a:r>
            <a:r>
              <a:rPr lang="pt-BR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notificadoras</a:t>
            </a: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b="1" dirty="0" smtClean="0">
                <a:solidFill>
                  <a:schemeClr val="tx1"/>
                </a:solidFill>
                <a:latin typeface="Century Gothic (Corpo)"/>
                <a:cs typeface="Arial" panose="020B0604020202020204" pitchFamily="34" charset="0"/>
              </a:rPr>
              <a:t>Reconstrução dos cursos.</a:t>
            </a:r>
            <a:endParaRPr lang="pt-BR" sz="1200" b="1" dirty="0">
              <a:solidFill>
                <a:schemeClr val="tx1"/>
              </a:solidFill>
              <a:latin typeface="Century Gothic (Corpo)"/>
              <a:cs typeface="Arial" panose="020B0604020202020204" pitchFamily="34" charset="0"/>
            </a:endParaRPr>
          </a:p>
        </p:txBody>
      </p:sp>
      <p:cxnSp>
        <p:nvCxnSpPr>
          <p:cNvPr id="46" name="Conector em curva 45"/>
          <p:cNvCxnSpPr>
            <a:stCxn id="45" idx="2"/>
            <a:endCxn id="44" idx="0"/>
          </p:cNvCxnSpPr>
          <p:nvPr/>
        </p:nvCxnSpPr>
        <p:spPr>
          <a:xfrm rot="5400000">
            <a:off x="8182610" y="4060189"/>
            <a:ext cx="701041" cy="789940"/>
          </a:xfrm>
          <a:prstGeom prst="curvedConnector3">
            <a:avLst>
              <a:gd name="adj1" fmla="val 50000"/>
            </a:avLst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em curva 75"/>
          <p:cNvCxnSpPr>
            <a:stCxn id="21" idx="2"/>
            <a:endCxn id="23" idx="0"/>
          </p:cNvCxnSpPr>
          <p:nvPr/>
        </p:nvCxnSpPr>
        <p:spPr>
          <a:xfrm rot="16200000" flipH="1">
            <a:off x="3901440" y="3738880"/>
            <a:ext cx="1442720" cy="731520"/>
          </a:xfrm>
          <a:prstGeom prst="curvedConnector3">
            <a:avLst>
              <a:gd name="adj1" fmla="val 50000"/>
            </a:avLst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em curva 78"/>
          <p:cNvCxnSpPr>
            <a:stCxn id="21" idx="2"/>
            <a:endCxn id="26" idx="0"/>
          </p:cNvCxnSpPr>
          <p:nvPr/>
        </p:nvCxnSpPr>
        <p:spPr>
          <a:xfrm rot="16200000" flipH="1">
            <a:off x="4749800" y="2890520"/>
            <a:ext cx="1442720" cy="2428240"/>
          </a:xfrm>
          <a:prstGeom prst="curvedConnector3">
            <a:avLst>
              <a:gd name="adj1" fmla="val 50000"/>
            </a:avLst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em curva 81"/>
          <p:cNvCxnSpPr>
            <a:stCxn id="17" idx="3"/>
            <a:endCxn id="20" idx="0"/>
          </p:cNvCxnSpPr>
          <p:nvPr/>
        </p:nvCxnSpPr>
        <p:spPr>
          <a:xfrm>
            <a:off x="3307080" y="3825240"/>
            <a:ext cx="208280" cy="1000760"/>
          </a:xfrm>
          <a:prstGeom prst="curvedConnector2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em curva 84"/>
          <p:cNvCxnSpPr>
            <a:stCxn id="17" idx="3"/>
            <a:endCxn id="23" idx="0"/>
          </p:cNvCxnSpPr>
          <p:nvPr/>
        </p:nvCxnSpPr>
        <p:spPr>
          <a:xfrm>
            <a:off x="3307080" y="3825240"/>
            <a:ext cx="1681480" cy="1000760"/>
          </a:xfrm>
          <a:prstGeom prst="curvedConnector2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em curva 112"/>
          <p:cNvCxnSpPr>
            <a:stCxn id="45" idx="2"/>
            <a:endCxn id="41" idx="0"/>
          </p:cNvCxnSpPr>
          <p:nvPr/>
        </p:nvCxnSpPr>
        <p:spPr>
          <a:xfrm rot="16200000" flipH="1">
            <a:off x="8870950" y="4161789"/>
            <a:ext cx="721361" cy="607060"/>
          </a:xfrm>
          <a:prstGeom prst="curvedConnector3">
            <a:avLst>
              <a:gd name="adj1" fmla="val 50000"/>
            </a:avLst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CaixaDeTexto 129"/>
          <p:cNvSpPr txBox="1"/>
          <p:nvPr/>
        </p:nvSpPr>
        <p:spPr>
          <a:xfrm>
            <a:off x="10490200" y="4805680"/>
            <a:ext cx="833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dirty="0" smtClean="0"/>
          </a:p>
          <a:p>
            <a:r>
              <a:rPr lang="pt-BR" dirty="0" smtClean="0"/>
              <a:t>2.015</a:t>
            </a:r>
            <a:endParaRPr lang="pt-BR" dirty="0"/>
          </a:p>
        </p:txBody>
      </p:sp>
      <p:sp>
        <p:nvSpPr>
          <p:cNvPr id="134" name="Fluxograma: Processo 133"/>
          <p:cNvSpPr/>
          <p:nvPr/>
        </p:nvSpPr>
        <p:spPr>
          <a:xfrm>
            <a:off x="7101840" y="1191256"/>
            <a:ext cx="4561840" cy="179578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Para os profissionais da VISA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de saúde do trabalhador (Instrumental em Gestão do risco);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de VISAT – FIOCRUZ (2014 e 2015 sem o comparecimento da VISA em 2015);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Fórum de discussão da VISAT.</a:t>
            </a:r>
          </a:p>
          <a:p>
            <a:pPr algn="just"/>
            <a:r>
              <a:rPr lang="pt-BR" sz="1200" dirty="0" smtClean="0">
                <a:solidFill>
                  <a:schemeClr val="tx1"/>
                </a:solidFill>
                <a:latin typeface="Century Gothic (Corpo)"/>
                <a:cs typeface="Arial" panose="020B0604020202020204" pitchFamily="34" charset="0"/>
              </a:rPr>
              <a:t>Para as referencias técnicas e Atenção a Saúde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/>
                </a:solidFill>
                <a:latin typeface="Century Gothic (Corpo)"/>
                <a:cs typeface="Arial" panose="020B0604020202020204" pitchFamily="34" charset="0"/>
              </a:rPr>
              <a:t>Saúde do trabalhador na rede de atenção à saúde do SUS – MT;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/>
                </a:solidFill>
                <a:latin typeface="Century Gothic (Corpo)"/>
                <a:cs typeface="Arial" panose="020B0604020202020204" pitchFamily="34" charset="0"/>
              </a:rPr>
              <a:t>Visitas técnicas aos </a:t>
            </a:r>
            <a:r>
              <a:rPr lang="pt-BR" sz="1000" dirty="0" err="1" smtClean="0">
                <a:solidFill>
                  <a:schemeClr val="tx1"/>
                </a:solidFill>
                <a:latin typeface="Century Gothic (Corpo)"/>
                <a:cs typeface="Arial" panose="020B0604020202020204" pitchFamily="34" charset="0"/>
              </a:rPr>
              <a:t>CERESTs</a:t>
            </a:r>
            <a:r>
              <a:rPr lang="pt-BR" sz="1000" dirty="0" smtClean="0">
                <a:solidFill>
                  <a:schemeClr val="tx1"/>
                </a:solidFill>
                <a:latin typeface="Century Gothic (Corpo)"/>
                <a:cs typeface="Arial" panose="020B0604020202020204" pitchFamily="34" charset="0"/>
              </a:rPr>
              <a:t> Regionais;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/>
                </a:solidFill>
                <a:latin typeface="Century Gothic (Corpo)"/>
                <a:cs typeface="Arial" panose="020B0604020202020204" pitchFamily="34" charset="0"/>
              </a:rPr>
              <a:t>Visitas técnicas aos </a:t>
            </a:r>
            <a:r>
              <a:rPr lang="pt-BR" sz="1000" dirty="0" err="1" smtClean="0">
                <a:solidFill>
                  <a:schemeClr val="tx1"/>
                </a:solidFill>
                <a:latin typeface="Century Gothic (Corpo)"/>
                <a:cs typeface="Arial" panose="020B0604020202020204" pitchFamily="34" charset="0"/>
              </a:rPr>
              <a:t>ERSs</a:t>
            </a:r>
            <a:r>
              <a:rPr lang="pt-BR" sz="1000" dirty="0" smtClean="0">
                <a:solidFill>
                  <a:schemeClr val="tx1"/>
                </a:solidFill>
                <a:latin typeface="Century Gothic (Corpo)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/>
                </a:solidFill>
                <a:latin typeface="Century Gothic (Corpo)"/>
                <a:cs typeface="Arial" panose="020B0604020202020204" pitchFamily="34" charset="0"/>
              </a:rPr>
              <a:t>Visitas técnicas as unidades sentinelas;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/>
                </a:solidFill>
                <a:latin typeface="Century Gothic (Corpo)"/>
                <a:cs typeface="Arial" panose="020B0604020202020204" pitchFamily="34" charset="0"/>
              </a:rPr>
              <a:t>Retorno das notificações as unidades notificadoras.</a:t>
            </a:r>
            <a:endParaRPr lang="pt-BR" sz="1000" dirty="0">
              <a:solidFill>
                <a:schemeClr val="tx1"/>
              </a:solidFill>
              <a:latin typeface="Century Gothic (Corpo)"/>
              <a:cs typeface="Arial" panose="020B0604020202020204" pitchFamily="34" charset="0"/>
            </a:endParaRPr>
          </a:p>
        </p:txBody>
      </p:sp>
      <p:cxnSp>
        <p:nvCxnSpPr>
          <p:cNvPr id="135" name="Conector em curva 134"/>
          <p:cNvCxnSpPr>
            <a:stCxn id="134" idx="3"/>
            <a:endCxn id="130" idx="0"/>
          </p:cNvCxnSpPr>
          <p:nvPr/>
        </p:nvCxnSpPr>
        <p:spPr>
          <a:xfrm flipH="1">
            <a:off x="10906760" y="2089148"/>
            <a:ext cx="756920" cy="2716532"/>
          </a:xfrm>
          <a:prstGeom prst="curvedConnector4">
            <a:avLst>
              <a:gd name="adj1" fmla="val -39597"/>
              <a:gd name="adj2" fmla="val 48574"/>
            </a:avLst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em curva 26"/>
          <p:cNvCxnSpPr>
            <a:stCxn id="17" idx="3"/>
            <a:endCxn id="26" idx="0"/>
          </p:cNvCxnSpPr>
          <p:nvPr/>
        </p:nvCxnSpPr>
        <p:spPr>
          <a:xfrm>
            <a:off x="3307080" y="3825240"/>
            <a:ext cx="3378200" cy="1000760"/>
          </a:xfrm>
          <a:prstGeom prst="curvedConnector2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0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219923"/>
            <a:ext cx="8761413" cy="706964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034124"/>
              </p:ext>
            </p:extLst>
          </p:nvPr>
        </p:nvGraphicFramePr>
        <p:xfrm>
          <a:off x="152401" y="1183943"/>
          <a:ext cx="5866262" cy="229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359017"/>
              </p:ext>
            </p:extLst>
          </p:nvPr>
        </p:nvGraphicFramePr>
        <p:xfrm>
          <a:off x="6100549" y="1142999"/>
          <a:ext cx="5882186" cy="2309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819098"/>
              </p:ext>
            </p:extLst>
          </p:nvPr>
        </p:nvGraphicFramePr>
        <p:xfrm>
          <a:off x="300250" y="3600840"/>
          <a:ext cx="11573301" cy="198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5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473" y="252308"/>
            <a:ext cx="8761413" cy="706964"/>
          </a:xfrm>
        </p:spPr>
        <p:txBody>
          <a:bodyPr/>
          <a:lstStyle/>
          <a:p>
            <a:pPr algn="ctr"/>
            <a:r>
              <a:rPr lang="pt-BR" dirty="0" smtClean="0"/>
              <a:t>Plano de capacitação para 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520" y="1381760"/>
            <a:ext cx="11348719" cy="422656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Estratégia de integração:</a:t>
            </a:r>
          </a:p>
          <a:p>
            <a:pPr lvl="1"/>
            <a:r>
              <a:rPr lang="pt-BR" dirty="0" smtClean="0"/>
              <a:t>Curso de nivelamento;</a:t>
            </a:r>
          </a:p>
          <a:p>
            <a:pPr lvl="1"/>
            <a:r>
              <a:rPr lang="pt-BR" dirty="0" smtClean="0"/>
              <a:t>Chamar as áreas para alinhar o treinamento e a educação continuada para que estejam de acordo com as ações nos setores;</a:t>
            </a:r>
          </a:p>
          <a:p>
            <a:pPr lvl="1"/>
            <a:r>
              <a:rPr lang="pt-BR" dirty="0" smtClean="0"/>
              <a:t>Discussão coletiva do PTM.</a:t>
            </a:r>
          </a:p>
          <a:p>
            <a:pPr>
              <a:spcBef>
                <a:spcPts val="3000"/>
              </a:spcBef>
            </a:pPr>
            <a:r>
              <a:rPr lang="pt-BR" dirty="0" smtClean="0"/>
              <a:t>VISAT:</a:t>
            </a:r>
          </a:p>
          <a:p>
            <a:pPr lvl="1"/>
            <a:r>
              <a:rPr lang="pt-BR" dirty="0" smtClean="0"/>
              <a:t>Curso básico de VISAT – </a:t>
            </a:r>
            <a:r>
              <a:rPr lang="pt-BR" dirty="0" smtClean="0">
                <a:solidFill>
                  <a:schemeClr val="tx1"/>
                </a:solidFill>
              </a:rPr>
              <a:t>(Curso da FIOCRUZ)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Treinamento de Saúde do Trabalhador para profissionais da Vigilância Sanitária do SUS/MT;</a:t>
            </a:r>
          </a:p>
          <a:p>
            <a:pPr lvl="2"/>
            <a:r>
              <a:rPr lang="pt-BR" dirty="0" smtClean="0"/>
              <a:t>Baseado na conhecimento do </a:t>
            </a:r>
            <a:r>
              <a:rPr lang="pt-BR" dirty="0" err="1" smtClean="0"/>
              <a:t>territorio</a:t>
            </a:r>
            <a:r>
              <a:rPr lang="pt-BR" dirty="0" smtClean="0"/>
              <a:t>;</a:t>
            </a:r>
          </a:p>
          <a:p>
            <a:pPr lvl="2"/>
            <a:r>
              <a:rPr lang="pt-BR" dirty="0" smtClean="0"/>
              <a:t>Multitemático;</a:t>
            </a:r>
          </a:p>
          <a:p>
            <a:pPr lvl="2"/>
            <a:r>
              <a:rPr lang="pt-BR" dirty="0" smtClean="0"/>
              <a:t>Discute os princípios do SUS;</a:t>
            </a:r>
          </a:p>
          <a:p>
            <a:pPr lvl="2"/>
            <a:r>
              <a:rPr lang="pt-BR" dirty="0"/>
              <a:t>U</a:t>
            </a:r>
            <a:r>
              <a:rPr lang="pt-BR" dirty="0" smtClean="0"/>
              <a:t>sa metodologia ativa,</a:t>
            </a:r>
          </a:p>
          <a:p>
            <a:pPr lvl="2"/>
            <a:r>
              <a:rPr lang="pt-BR" dirty="0" smtClean="0"/>
              <a:t>Estabelece um acordo de colaboração para continuar a orientação depois do curso.</a:t>
            </a:r>
          </a:p>
        </p:txBody>
      </p:sp>
    </p:spTree>
    <p:extLst>
      <p:ext uri="{BB962C8B-B14F-4D97-AF65-F5344CB8AC3E}">
        <p14:creationId xmlns:p14="http://schemas.microsoft.com/office/powerpoint/2010/main" val="18896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473" y="252308"/>
            <a:ext cx="8761413" cy="706964"/>
          </a:xfrm>
        </p:spPr>
        <p:txBody>
          <a:bodyPr/>
          <a:lstStyle/>
          <a:p>
            <a:pPr algn="ctr"/>
            <a:r>
              <a:rPr lang="pt-BR" dirty="0" smtClean="0"/>
              <a:t>Plano de capacitação para 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520" y="1371600"/>
            <a:ext cx="11348719" cy="42773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3000"/>
              </a:spcBef>
            </a:pPr>
            <a:r>
              <a:rPr lang="pt-BR" dirty="0" smtClean="0"/>
              <a:t>Educação continuada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Orientação em unidades sentinelas que segundo a base de dados tem alguma dificuldade;</a:t>
            </a:r>
          </a:p>
          <a:p>
            <a:pPr lvl="2"/>
            <a:r>
              <a:rPr lang="pt-BR" dirty="0" smtClean="0">
                <a:solidFill>
                  <a:schemeClr val="tx1"/>
                </a:solidFill>
              </a:rPr>
              <a:t>Realizadas pelo CEREST regional;</a:t>
            </a:r>
          </a:p>
          <a:p>
            <a:pPr lvl="2"/>
            <a:r>
              <a:rPr lang="pt-BR" dirty="0" smtClean="0">
                <a:solidFill>
                  <a:schemeClr val="tx1"/>
                </a:solidFill>
              </a:rPr>
              <a:t>Realizada pela referencia técnica do ERS;</a:t>
            </a:r>
          </a:p>
          <a:p>
            <a:pPr lvl="2"/>
            <a:r>
              <a:rPr lang="pt-BR" dirty="0" smtClean="0">
                <a:solidFill>
                  <a:schemeClr val="tx1"/>
                </a:solidFill>
              </a:rPr>
              <a:t>Realizada pelo CEREST estadual (onde não tem CEREST regional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ou que está com dificuldade de realizar a ação).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Orientações em CEREST regionais e as Referencia técnicas com dificuldade, realizada </a:t>
            </a:r>
            <a:r>
              <a:rPr lang="pt-BR" dirty="0">
                <a:solidFill>
                  <a:schemeClr val="tx1"/>
                </a:solidFill>
              </a:rPr>
              <a:t>por meio </a:t>
            </a:r>
            <a:r>
              <a:rPr lang="pt-BR" dirty="0" smtClean="0">
                <a:solidFill>
                  <a:schemeClr val="tx1"/>
                </a:solidFill>
              </a:rPr>
              <a:t>de</a:t>
            </a:r>
            <a:r>
              <a:rPr lang="pt-BR" dirty="0">
                <a:solidFill>
                  <a:schemeClr val="tx1"/>
                </a:solidFill>
              </a:rPr>
              <a:t>:</a:t>
            </a:r>
            <a:endParaRPr lang="pt-BR" dirty="0" smtClean="0">
              <a:solidFill>
                <a:schemeClr val="tx1"/>
              </a:solidFill>
            </a:endParaRPr>
          </a:p>
          <a:p>
            <a:pPr lvl="2"/>
            <a:r>
              <a:rPr lang="pt-BR" dirty="0" smtClean="0">
                <a:solidFill>
                  <a:schemeClr val="tx1"/>
                </a:solidFill>
              </a:rPr>
              <a:t>Material técnico, suporte a distancia e grupos de discussão;</a:t>
            </a:r>
          </a:p>
          <a:p>
            <a:pPr lvl="2"/>
            <a:r>
              <a:rPr lang="pt-BR" dirty="0" smtClean="0">
                <a:solidFill>
                  <a:schemeClr val="tx1"/>
                </a:solidFill>
              </a:rPr>
              <a:t>Treinamentos;</a:t>
            </a:r>
          </a:p>
          <a:p>
            <a:pPr lvl="2"/>
            <a:r>
              <a:rPr lang="pt-BR" dirty="0" smtClean="0">
                <a:solidFill>
                  <a:schemeClr val="tx1"/>
                </a:solidFill>
              </a:rPr>
              <a:t>Visitas técnicas (podem ser tanto dos técnicos ao CEREST estadual como do Estadual ao ponto de treinamento);</a:t>
            </a:r>
          </a:p>
          <a:p>
            <a:pPr lvl="2"/>
            <a:r>
              <a:rPr lang="pt-BR" dirty="0" smtClean="0">
                <a:solidFill>
                  <a:schemeClr val="tx1"/>
                </a:solidFill>
              </a:rPr>
              <a:t>Encontros estaduais para compartilhamento de experiências.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Retorno da informação as unidades notificadoras;</a:t>
            </a:r>
          </a:p>
          <a:p>
            <a:pPr lvl="2"/>
            <a:r>
              <a:rPr lang="pt-BR" dirty="0" smtClean="0">
                <a:solidFill>
                  <a:schemeClr val="tx1"/>
                </a:solidFill>
              </a:rPr>
              <a:t>Observação e retorno das notificações com inconsistências;</a:t>
            </a:r>
          </a:p>
          <a:p>
            <a:pPr lvl="2"/>
            <a:r>
              <a:rPr lang="pt-BR" dirty="0" smtClean="0">
                <a:solidFill>
                  <a:schemeClr val="tx1"/>
                </a:solidFill>
              </a:rPr>
              <a:t>Identificação das demandas de Orientação as unidades sentinelas.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Fórum de discussão da VISAT(ainda em implantação).</a:t>
            </a:r>
          </a:p>
        </p:txBody>
      </p:sp>
      <p:cxnSp>
        <p:nvCxnSpPr>
          <p:cNvPr id="5" name="Conector em curva 4"/>
          <p:cNvCxnSpPr>
            <a:stCxn id="8" idx="1"/>
          </p:cNvCxnSpPr>
          <p:nvPr/>
        </p:nvCxnSpPr>
        <p:spPr>
          <a:xfrm rot="10800000">
            <a:off x="952844" y="1810266"/>
            <a:ext cx="436537" cy="3220720"/>
          </a:xfrm>
          <a:prstGeom prst="curvedConnector3">
            <a:avLst>
              <a:gd name="adj1" fmla="val 287357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389380" y="4846320"/>
            <a:ext cx="27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904240" y="5112266"/>
            <a:ext cx="27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20" name="Conector em curva 19"/>
          <p:cNvCxnSpPr>
            <a:stCxn id="19" idx="1"/>
          </p:cNvCxnSpPr>
          <p:nvPr/>
        </p:nvCxnSpPr>
        <p:spPr>
          <a:xfrm rot="10800000" flipH="1">
            <a:off x="904239" y="1810266"/>
            <a:ext cx="48603" cy="3486666"/>
          </a:xfrm>
          <a:prstGeom prst="curvedConnector3">
            <a:avLst>
              <a:gd name="adj1" fmla="val -1599161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9544" y="223041"/>
            <a:ext cx="8761413" cy="706964"/>
          </a:xfrm>
        </p:spPr>
        <p:txBody>
          <a:bodyPr/>
          <a:lstStyle/>
          <a:p>
            <a:pPr algn="ctr"/>
            <a:r>
              <a:rPr lang="pt-BR" dirty="0" smtClean="0"/>
              <a:t>MENSAGEM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8740" y="1552622"/>
            <a:ext cx="10945505" cy="3416300"/>
          </a:xfrm>
        </p:spPr>
        <p:txBody>
          <a:bodyPr/>
          <a:lstStyle/>
          <a:p>
            <a:pPr marL="0" indent="0" algn="just">
              <a:buNone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“...Portanto, falar em integração é muito mais do que encaminhar ou receber encaminhamentos, é construir alguns saberes transdisciplinares em relação a temas que perpassam todas as políticas </a:t>
            </a:r>
            <a:r>
              <a:rPr lang="pt-B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intersetoriais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”. (</a:t>
            </a:r>
            <a:r>
              <a:rPr lang="pt-B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Rizzotti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, 2014)</a:t>
            </a:r>
          </a:p>
          <a:p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782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27381" y="199093"/>
            <a:ext cx="10972800" cy="584775"/>
          </a:xfrm>
        </p:spPr>
        <p:txBody>
          <a:bodyPr>
            <a:spAutoFit/>
          </a:bodyPr>
          <a:lstStyle/>
          <a:p>
            <a:pPr algn="ctr"/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MAIOR DESAFIO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!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2" action="ppaction://hlinkfile"/>
              </a:rPr>
              <a:t>#</a:t>
            </a:r>
            <a:endParaRPr lang="pt-BR" sz="2400" i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268760"/>
            <a:ext cx="11328000" cy="4293483"/>
          </a:xfrm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Clr>
                <a:srgbClr val="FF0000"/>
              </a:buClr>
              <a:buNone/>
            </a:pPr>
            <a:endParaRPr lang="pt-BR" sz="1200" dirty="0" smtClean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None/>
            </a:pPr>
            <a:endParaRPr lang="pt-BR" sz="1200" dirty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None/>
            </a:pPr>
            <a:endParaRPr lang="pt-BR" sz="1200" dirty="0" smtClean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None/>
            </a:pPr>
            <a:endParaRPr lang="pt-BR" sz="1200" dirty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None/>
            </a:pPr>
            <a:endParaRPr lang="pt-BR" sz="1200" dirty="0" smtClean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None/>
            </a:pPr>
            <a:endParaRPr lang="pt-BR" sz="1200" dirty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None/>
            </a:pPr>
            <a:endParaRPr lang="pt-BR" sz="1200" dirty="0" smtClean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None/>
            </a:pPr>
            <a:endParaRPr lang="pt-BR" sz="1200" dirty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None/>
            </a:pPr>
            <a:endParaRPr lang="pt-BR" sz="1200" dirty="0" smtClean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None/>
            </a:pPr>
            <a:r>
              <a:rPr lang="pt-BR" sz="1200" dirty="0" smtClean="0">
                <a:latin typeface="Georgia" pitchFamily="18" charset="0"/>
              </a:rPr>
              <a:t>Para o desenvolvimento da atenção integral à saúde do trabalhador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pt-BR" sz="1200" dirty="0" smtClean="0">
                <a:latin typeface="Georgia" pitchFamily="18" charset="0"/>
              </a:rPr>
              <a:t>com ênfase na vigilância, visando a promoção e a proteção da saúde dos trabalhadores e a redução da morbimortalidade decorrente dos modelos de desenvolvimento e dos processos produtivos.</a:t>
            </a:r>
            <a:endParaRPr lang="pt-BR" sz="1200" strike="sngStrike" dirty="0">
              <a:latin typeface="Georgia" pitchFamily="18" charset="0"/>
            </a:endParaRPr>
          </a:p>
        </p:txBody>
      </p:sp>
      <p:pic>
        <p:nvPicPr>
          <p:cNvPr id="1026" name="Picture 2" descr="C:\Users\Ana do Carmo\Desktop\integralidade-271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1844824"/>
            <a:ext cx="2501417" cy="20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a do Carmo\Desktop\vigilancia_sau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17" y="2287923"/>
            <a:ext cx="1584457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a do Carmo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988840"/>
            <a:ext cx="211223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a do Carmo\Desktop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73" y="2334864"/>
            <a:ext cx="2180768" cy="11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3097465" y="2646624"/>
            <a:ext cx="6002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5615947" y="2640918"/>
            <a:ext cx="6002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8568135" y="2760360"/>
            <a:ext cx="6002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45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  <p:bldP spid="2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1263" y="1380341"/>
            <a:ext cx="11305308" cy="411793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pt-BR" sz="6000" dirty="0" smtClean="0"/>
          </a:p>
          <a:p>
            <a:pPr algn="ctr">
              <a:buNone/>
            </a:pPr>
            <a:endParaRPr lang="pt-BR" sz="12000" b="1" i="1" dirty="0" smtClean="0"/>
          </a:p>
          <a:p>
            <a:pPr algn="ctr">
              <a:buNone/>
            </a:pPr>
            <a:endParaRPr lang="pt-BR" sz="12000" b="1" i="1" dirty="0"/>
          </a:p>
          <a:p>
            <a:pPr algn="ctr">
              <a:buNone/>
            </a:pPr>
            <a:r>
              <a:rPr lang="pt-BR" sz="12000" b="1" i="1" dirty="0" smtClean="0"/>
              <a:t>OBRIGADO PELA ATENÇÃO!</a:t>
            </a:r>
            <a:endParaRPr lang="pt-BR" sz="6000" dirty="0"/>
          </a:p>
          <a:p>
            <a:pPr algn="ctr">
              <a:buNone/>
            </a:pPr>
            <a:endParaRPr lang="pt-BR" sz="6000" dirty="0" smtClean="0"/>
          </a:p>
          <a:p>
            <a:pPr algn="ctr">
              <a:buNone/>
            </a:pPr>
            <a:r>
              <a:rPr lang="pt-BR" sz="9600" dirty="0" smtClean="0"/>
              <a:t>contato:</a:t>
            </a:r>
          </a:p>
          <a:p>
            <a:pPr algn="ctr">
              <a:buNone/>
            </a:pPr>
            <a:r>
              <a:rPr lang="pt-BR" sz="9600" dirty="0" smtClean="0"/>
              <a:t>E-mail: </a:t>
            </a:r>
            <a:r>
              <a:rPr lang="pt-BR" sz="9600" dirty="0" smtClean="0">
                <a:hlinkClick r:id="rId2"/>
              </a:rPr>
              <a:t>costra@ses.mt.gov.br</a:t>
            </a:r>
            <a:endParaRPr lang="pt-BR" sz="9600" dirty="0" smtClean="0"/>
          </a:p>
          <a:p>
            <a:pPr algn="ctr">
              <a:buNone/>
            </a:pPr>
            <a:r>
              <a:rPr lang="pt-BR" sz="9600" b="1" dirty="0"/>
              <a:t>Fone: (65) 3322-6177 e 3324-0316</a:t>
            </a:r>
          </a:p>
          <a:p>
            <a:pPr algn="ctr">
              <a:buNone/>
            </a:pPr>
            <a:endParaRPr lang="pt-BR" sz="6000" dirty="0" smtClean="0"/>
          </a:p>
          <a:p>
            <a:pPr>
              <a:buNone/>
            </a:pPr>
            <a:r>
              <a:rPr lang="pt-BR" sz="2000" dirty="0" smtClean="0"/>
              <a:t>             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6840" y="277632"/>
            <a:ext cx="8761413" cy="706964"/>
          </a:xfrm>
        </p:spPr>
        <p:txBody>
          <a:bodyPr/>
          <a:lstStyle/>
          <a:p>
            <a:r>
              <a:rPr lang="pt-BR" dirty="0" smtClean="0"/>
              <a:t>EQUIPE CEREST ESTADUAL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6967" y="1634509"/>
            <a:ext cx="8761412" cy="3416300"/>
          </a:xfrm>
        </p:spPr>
        <p:txBody>
          <a:bodyPr>
            <a:normAutofit/>
          </a:bodyPr>
          <a:lstStyle/>
          <a:p>
            <a:r>
              <a:rPr lang="pt-BR" dirty="0" smtClean="0"/>
              <a:t>Autores : </a:t>
            </a:r>
            <a:r>
              <a:rPr lang="pt-BR" dirty="0" smtClean="0"/>
              <a:t>Ângela </a:t>
            </a:r>
            <a:r>
              <a:rPr lang="pt-BR" dirty="0"/>
              <a:t>Lúcia </a:t>
            </a:r>
            <a:r>
              <a:rPr lang="pt-BR" dirty="0" err="1"/>
              <a:t>Piccini</a:t>
            </a:r>
            <a:r>
              <a:rPr lang="pt-BR" dirty="0"/>
              <a:t> de </a:t>
            </a:r>
            <a:r>
              <a:rPr lang="pt-BR" dirty="0"/>
              <a:t>Oliveira  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Leoni </a:t>
            </a:r>
            <a:r>
              <a:rPr lang="pt-BR" dirty="0"/>
              <a:t>Xavier de Oliveira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</a:t>
            </a:r>
            <a:r>
              <a:rPr lang="pt-BR" dirty="0"/>
              <a:t>Silmara Souza Campos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/>
              <a:t>Equipe do CEREST: Dúbia </a:t>
            </a:r>
            <a:r>
              <a:rPr lang="pt-BR" dirty="0"/>
              <a:t>Beatriz Oliveira Campos</a:t>
            </a:r>
          </a:p>
          <a:p>
            <a:pPr marL="0" indent="0">
              <a:buNone/>
            </a:pPr>
            <a:r>
              <a:rPr lang="pt-BR" dirty="0" smtClean="0"/>
              <a:t>                                       Edson </a:t>
            </a:r>
            <a:r>
              <a:rPr lang="pt-BR" dirty="0"/>
              <a:t>Lima </a:t>
            </a:r>
            <a:r>
              <a:rPr lang="pt-BR" dirty="0" smtClean="0"/>
              <a:t>Ferreira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                       Lilian </a:t>
            </a:r>
            <a:r>
              <a:rPr lang="pt-BR" dirty="0"/>
              <a:t>Aparecida Fabris</a:t>
            </a:r>
          </a:p>
          <a:p>
            <a:pPr marL="0" indent="0">
              <a:buNone/>
            </a:pPr>
            <a:r>
              <a:rPr lang="pt-BR" dirty="0" smtClean="0"/>
              <a:t>                                       Marcelo </a:t>
            </a:r>
            <a:r>
              <a:rPr lang="pt-BR" dirty="0"/>
              <a:t>Geraldo Vieira e Silva</a:t>
            </a:r>
          </a:p>
          <a:p>
            <a:pPr marL="0" indent="0">
              <a:buNone/>
            </a:pPr>
            <a:r>
              <a:rPr lang="pt-BR" smtClean="0"/>
              <a:t>                                       Márcia </a:t>
            </a:r>
            <a:r>
              <a:rPr lang="pt-BR" dirty="0"/>
              <a:t>Suzane S. da Silva </a:t>
            </a:r>
            <a:r>
              <a:rPr lang="pt-BR" dirty="0" err="1" smtClean="0"/>
              <a:t>Casola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85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7993" y="262468"/>
            <a:ext cx="8761413" cy="706964"/>
          </a:xfrm>
        </p:spPr>
        <p:txBody>
          <a:bodyPr/>
          <a:lstStyle/>
          <a:p>
            <a:pPr algn="ctr"/>
            <a:r>
              <a:rPr lang="pt-BR" b="1" dirty="0" smtClean="0"/>
              <a:t>RENAST EM MATO GROSSO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6240" y="1249680"/>
            <a:ext cx="1143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RENAST – Rede Nacional de Atenção Integral à Saúde do Trabalhador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Em Mato Grosso: 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 smtClean="0"/>
              <a:t>1(um) Cerest Estadual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 smtClean="0"/>
              <a:t>4(quatro) Cerest Regionais – Cuiabá, Colíder, Sinop e Primavera do Leste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 smtClean="0"/>
              <a:t>Unidades Sentinelas: 558 (quinhentos e cinquenta e oito unidades);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 smtClean="0"/>
              <a:t>Municípios pactuados: 131 municípios com pelo menos  uma unidade pactuada; DOA 142 MUNICIPIOS ATUAIS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 smtClean="0"/>
              <a:t>Todos as 16  Regionais/Escritórios Regionais de Saúde com  Referências Técnicas em Saúde do Trabalhador - RT_ST ( 16 RT_ST);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 smtClean="0"/>
              <a:t>CIST Estadual e CIST do município de Cuiabá implantadas.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15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800" y="0"/>
            <a:ext cx="11410287" cy="1063640"/>
          </a:xfrm>
        </p:spPr>
        <p:txBody>
          <a:bodyPr/>
          <a:lstStyle/>
          <a:p>
            <a:r>
              <a:rPr lang="pt-BR" sz="2800" b="1" dirty="0" smtClean="0"/>
              <a:t>Composição da equipe do Cerest Estadual  de Mato Grosso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8800" y="1278492"/>
            <a:ext cx="11084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03 (Três)  Enfermeiros;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01 (Uma) Técnica de Enfermagem/Fisioterapeuta;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02 (Duas) Fisioterapeutas;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01 (um) Fonoaudiólogo;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02 (Duas) Biólogas;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01 (Uma) Pedagoga;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02 (Dois )Farmacêuticos;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01 (Um )Técnico em Informática;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01 (Uma) médica veterinária;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02 (Dois ) Administradores;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01 (Um) motorista (Ensino médio);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OBS: Todos técnicos efetivos da SES/MT.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462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36880" y="245660"/>
            <a:ext cx="11379200" cy="1041993"/>
          </a:xfrm>
        </p:spPr>
        <p:txBody>
          <a:bodyPr/>
          <a:lstStyle/>
          <a:p>
            <a:pPr algn="ctr"/>
            <a:r>
              <a:rPr lang="pt-BR" sz="1800" b="1" dirty="0"/>
              <a:t>CAPACITAÇÃO COMO ESTRATÉGIA PARA MELHORIA DA QUALIDADE DA </a:t>
            </a:r>
            <a:br>
              <a:rPr lang="pt-BR" sz="1800" b="1" dirty="0"/>
            </a:br>
            <a:r>
              <a:rPr lang="pt-BR" sz="1800" b="1" dirty="0"/>
              <a:t>ATENÇÃO À SAÚDE DO TRABALHADOR NAS </a:t>
            </a:r>
            <a:r>
              <a:rPr lang="pt-BR" sz="1800" b="1" dirty="0" smtClean="0"/>
              <a:t>U. S. DE </a:t>
            </a:r>
            <a:r>
              <a:rPr lang="pt-BR" sz="1800" b="1" dirty="0"/>
              <a:t>SAÚDE DO TRABALHADOR </a:t>
            </a:r>
            <a:r>
              <a:rPr lang="pt-BR" sz="1800" b="1" dirty="0" smtClean="0"/>
              <a:t>NO  </a:t>
            </a:r>
            <a:r>
              <a:rPr lang="pt-BR" sz="1800" b="1" dirty="0"/>
              <a:t>MATO GROSSO</a:t>
            </a: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3200" b="1" dirty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6880" y="1171247"/>
            <a:ext cx="1137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INTRODUÇÃO</a:t>
            </a:r>
            <a:endParaRPr lang="pt-BR" sz="28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A saúde do Trabalhador trata-se de um campo eminentemente multidisciplinar e que tem o desafio de trabalhar sempre e cada vez mais a </a:t>
            </a:r>
            <a:r>
              <a:rPr lang="pt-BR" dirty="0" err="1"/>
              <a:t>interinstitucionalidade</a:t>
            </a:r>
            <a:r>
              <a:rPr lang="pt-BR" dirty="0"/>
              <a:t>, somando saberes e competências para que se efetivem melhorias nas condições de trabalho refletindo entre outras coisas em redução nos índices de acidentes e doenças relacionados ao </a:t>
            </a:r>
            <a:r>
              <a:rPr lang="pt-BR" dirty="0" smtClean="0"/>
              <a:t>trabalho;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Em </a:t>
            </a:r>
            <a:r>
              <a:rPr lang="pt-BR" dirty="0"/>
              <a:t>Mato Grosso, desde a implantação do Centro Estadual de Referência em Saúde do Trabalhador  em 2004 até o ano de  2008, foram poucas notificações, não oferecendo informações capazes de se fazer um diagnóstico mais próximo possível da realidade da saúde dos trabalhadores no </a:t>
            </a:r>
            <a:r>
              <a:rPr lang="pt-BR" dirty="0" smtClean="0"/>
              <a:t>estado;</a:t>
            </a:r>
          </a:p>
          <a:p>
            <a:pPr algn="just"/>
            <a:r>
              <a:rPr lang="pt-BR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Como estratégia  </a:t>
            </a:r>
            <a:r>
              <a:rPr lang="pt-BR" dirty="0"/>
              <a:t>o Centro Estadual de Referência em Saúde do Trabalhador, adotou entre outras, a </a:t>
            </a:r>
            <a:r>
              <a:rPr lang="pt-BR" dirty="0" smtClean="0"/>
              <a:t>capacitação  dos </a:t>
            </a:r>
            <a:r>
              <a:rPr lang="pt-BR" dirty="0"/>
              <a:t>profissionais das Unidades Sentinelas  em Protocolos Clínicos de Saúde do Trabalhador com a finalidade de mudar este quadro e melhorar as informações pela Rede de Serviços Assistenciais do Sistema Único de Saúde-SUS. </a:t>
            </a:r>
            <a:endParaRPr 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40439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gray">
          <a:xfrm>
            <a:off x="436880" y="245660"/>
            <a:ext cx="11379200" cy="1041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1800" b="1" dirty="0" smtClean="0"/>
              <a:t>CAPACITAÇÃO COMO ESTRATÉGIA PARA MELHORIA DA QUALIDADE DA </a:t>
            </a:r>
            <a:br>
              <a:rPr lang="pt-BR" sz="1800" b="1" dirty="0" smtClean="0"/>
            </a:br>
            <a:r>
              <a:rPr lang="pt-BR" sz="1800" b="1" dirty="0" smtClean="0"/>
              <a:t>ATENÇÃO À SAÚDE DO TRABALHADOR NAS U. S. DE SAÚDE DO TRABALHADOR NO  MATO GROSSO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>.</a:t>
            </a:r>
            <a:endParaRPr 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6880" y="1021280"/>
            <a:ext cx="11379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MÉTODO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 smtClean="0"/>
              <a:t>Os cursos foram realizados em todos os municípios sede dos Escritórios Regionais de Saúde-ERS e Centros  Regionais de Referência em Saúde  do Trabalhador;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/>
              <a:t>C</a:t>
            </a:r>
            <a:r>
              <a:rPr lang="pt-BR" dirty="0" smtClean="0"/>
              <a:t>om </a:t>
            </a:r>
            <a:r>
              <a:rPr lang="pt-BR" dirty="0"/>
              <a:t>a participação de profissionais das Unidades Sentinelas dos municípios de abrangência da Regional de Saúde, com ênfase nos agravos </a:t>
            </a:r>
            <a:r>
              <a:rPr lang="pt-BR" dirty="0" smtClean="0"/>
              <a:t> relacionados </a:t>
            </a:r>
            <a:r>
              <a:rPr lang="pt-BR" dirty="0"/>
              <a:t>nas Portarias GM/MS 204 e </a:t>
            </a:r>
            <a:r>
              <a:rPr lang="pt-BR" dirty="0" smtClean="0"/>
              <a:t>205/2016;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dirty="0"/>
              <a:t>Foi utilizada a metodologia da problematização, permitindo a relação ação-reflexão como eixo básico de orientação do processo de ensino-aprendizagem, apoiada nos fundamentos da pedagogia crítica, tendo como meta o desenvolvimento da conscientização do sujeito que aprende considerando a realidade que se encontra </a:t>
            </a:r>
            <a:r>
              <a:rPr lang="pt-BR" dirty="0" smtClean="0"/>
              <a:t>inserido;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dirty="0"/>
              <a:t>Foram utilizados estudos de caso, aulas expositivas e dialogadas, debates e preenchimentos de fichas e troca de experiências no sentido de enriquecer o processo ensino-aprendizagem em se tratando da relação aluno/professor/aluno, e ainda a relação profissional dos participantes do evento com a comunidade a ser atendida.</a:t>
            </a:r>
            <a:endParaRPr lang="pt-BR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47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gray">
          <a:xfrm>
            <a:off x="436880" y="532263"/>
            <a:ext cx="11379200" cy="491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1800" b="1" dirty="0" smtClean="0"/>
              <a:t>CAPACITAÇÃO COMO ESTRATÉGIA PARA MELHORIA DA QUALIDADE DA </a:t>
            </a:r>
            <a:br>
              <a:rPr lang="pt-BR" sz="1800" b="1" dirty="0" smtClean="0"/>
            </a:br>
            <a:r>
              <a:rPr lang="pt-BR" sz="1800" b="1" dirty="0" smtClean="0"/>
              <a:t>ATENÇÃO À SAÚDE DO TRABALHADOR NAS U. S. DE SAÚDE DO TRABALHADOR NO  MATO GROSSO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>.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10502" y="1023583"/>
            <a:ext cx="1123195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As </a:t>
            </a:r>
            <a:r>
              <a:rPr lang="pt-BR" dirty="0"/>
              <a:t>capacitações (gráfico 01) totalizaram 952 profissionais, entre médicos, enfermeiros, técnicos de enfermagem, digitadores do </a:t>
            </a:r>
            <a:r>
              <a:rPr lang="pt-BR" dirty="0" err="1"/>
              <a:t>Sinan</a:t>
            </a:r>
            <a:r>
              <a:rPr lang="pt-BR" dirty="0"/>
              <a:t>/MT da Vigilância Epidemiológica dos municípios, técnicos dos Escritórios Regionais de Saúde e outros </a:t>
            </a:r>
            <a:r>
              <a:rPr lang="pt-BR" dirty="0" smtClean="0"/>
              <a:t>profissionais;</a:t>
            </a:r>
          </a:p>
          <a:p>
            <a:pPr algn="just"/>
            <a:r>
              <a:rPr lang="pt-BR" dirty="0" smtClean="0"/>
              <a:t> 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Observando </a:t>
            </a:r>
            <a:r>
              <a:rPr lang="pt-BR" dirty="0"/>
              <a:t>as notificações, (gráfico 02) nota-se um aumento considerável a cada ano do período em que ocorriam as estratégias para a melhoria das informações, totalizando 11.038 notificações, considerando que até então a quantidade e a qualidade das informações não ofereciam suporte para uma análise do perfil de morbimortalidade dos acidentes e doenças   relacionadas ao trabalho no estado de Mato </a:t>
            </a:r>
            <a:r>
              <a:rPr lang="pt-BR" dirty="0" smtClean="0"/>
              <a:t>Grosso;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Esta </a:t>
            </a:r>
            <a:r>
              <a:rPr lang="pt-BR" dirty="0"/>
              <a:t>visível melhora nas informações foi auxiliado pelas capacitações aos profissionais das Unidades Sentinelas. Consideramos de grande relevância a educação continuada em saúde do trabalhador, uma vez que mais profissionais se apropriam do conhecimento e a partir dai estabelecem um novo olhar ao acolher um trabalhador na Rede de Atenção à Saúde do SUS/MT.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b="1" dirty="0" smtClean="0"/>
          </a:p>
          <a:p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542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gray">
          <a:xfrm>
            <a:off x="436880" y="532263"/>
            <a:ext cx="11379200" cy="491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1800" b="1" dirty="0" smtClean="0"/>
              <a:t>CAPACITAÇÃO COMO ESTRATÉGIA PARA MELHORIA DA QUALIDADE DA </a:t>
            </a:r>
            <a:br>
              <a:rPr lang="pt-BR" sz="1800" b="1" dirty="0" smtClean="0"/>
            </a:br>
            <a:r>
              <a:rPr lang="pt-BR" sz="1800" b="1" dirty="0" smtClean="0"/>
              <a:t>ATENÇÃO À SAÚDE DO TRABALHADOR NAS U. S. DE SAÚDE DO TRABALHADOR NO  MATO GROSSO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>.</a:t>
            </a:r>
            <a:endParaRPr lang="pt-BR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0" y="1214651"/>
            <a:ext cx="10385947" cy="435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40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gray">
          <a:xfrm>
            <a:off x="436880" y="532263"/>
            <a:ext cx="11379200" cy="491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1800" b="1" dirty="0" smtClean="0"/>
              <a:t>CAPACITAÇÃO COMO ESTRATÉGIA PARA MELHORIA DA QUALIDADE DA </a:t>
            </a:r>
            <a:br>
              <a:rPr lang="pt-BR" sz="1800" b="1" dirty="0" smtClean="0"/>
            </a:br>
            <a:r>
              <a:rPr lang="pt-BR" sz="1800" b="1" dirty="0" smtClean="0"/>
              <a:t>ATENÇÃO À SAÚDE DO TRABALHADOR NAS U. S. DE SAÚDE DO TRABALHADOR NO  MATO GROSSO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>.</a:t>
            </a:r>
            <a:endParaRPr lang="pt-BR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05" y="1023583"/>
            <a:ext cx="10672550" cy="449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980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1198</TotalTime>
  <Words>1534</Words>
  <Application>Microsoft Office PowerPoint</Application>
  <PresentationFormat>Personalizar</PresentationFormat>
  <Paragraphs>185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Íon - Sala da Diretoria</vt:lpstr>
      <vt:lpstr>Apresentação do PowerPoint</vt:lpstr>
      <vt:lpstr>EQUIPE CEREST ESTADUAL</vt:lpstr>
      <vt:lpstr>RENAST EM MATO GROSSO</vt:lpstr>
      <vt:lpstr>Composição da equipe do Cerest Estadual  de Mato Grosso</vt:lpstr>
      <vt:lpstr>CAPACITAÇÃO COMO ESTRATÉGIA PARA MELHORIA DA QUALIDADE DA  ATENÇÃO À SAÚDE DO TRABALHADOR NAS U. S. DE SAÚDE DO TRABALHADOR NO  MATO GROSSO 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Estrutura de capacitações</vt:lpstr>
      <vt:lpstr>Resultados</vt:lpstr>
      <vt:lpstr>Plano de capacitação para 2016</vt:lpstr>
      <vt:lpstr>Plano de capacitação para 2016</vt:lpstr>
      <vt:lpstr>MENSAGEM</vt:lpstr>
      <vt:lpstr>MAIOR DESAFIO!#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cosat114688pc</dc:creator>
  <cp:lastModifiedBy>Ana do Carmo</cp:lastModifiedBy>
  <cp:revision>100</cp:revision>
  <cp:lastPrinted>2016-03-31T20:30:58Z</cp:lastPrinted>
  <dcterms:created xsi:type="dcterms:W3CDTF">2015-04-09T15:46:46Z</dcterms:created>
  <dcterms:modified xsi:type="dcterms:W3CDTF">2016-06-27T17:20:49Z</dcterms:modified>
</cp:coreProperties>
</file>