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5" r:id="rId4"/>
    <p:sldId id="266" r:id="rId5"/>
    <p:sldId id="262" r:id="rId6"/>
    <p:sldId id="267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E7E7"/>
    <a:srgbClr val="1F1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4" d="100"/>
          <a:sy n="64" d="100"/>
        </p:scale>
        <p:origin x="-15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DB9A2-A7C4-4E7F-8DDD-A4F0920502B8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82D82-0DD1-490A-A555-96562A414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43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5DB8-61E3-49ED-9628-BC9E1D876826}" type="datetimeFigureOut">
              <a:rPr lang="pt-BR" smtClean="0"/>
              <a:pPr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6CB6-01D7-4B76-ACB3-B7C09A717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zarinomarcia@ig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1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1642"/>
            <a:ext cx="3055979" cy="706516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179512" y="1052736"/>
            <a:ext cx="8856984" cy="424731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BR" sz="3600" dirty="0">
                <a:ea typeface="Times New Roman"/>
                <a:cs typeface="Segoe UI"/>
              </a:rPr>
              <a:t> </a:t>
            </a: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/>
              </a:rPr>
              <a:t>A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POIO MATRICIAL COMO FERRAMENTA PARA INSERÇÃO DA SAÚDE DO TRABALHADOR NA ATENÇÃO PRIMÁRIA À SAÚDE </a:t>
            </a:r>
            <a:endParaRPr lang="pt-B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pt-BR" sz="36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073008" cy="1872208"/>
          </a:xfrm>
        </p:spPr>
        <p:txBody>
          <a:bodyPr>
            <a:normAutofit fontScale="90000"/>
          </a:bodyPr>
          <a:lstStyle/>
          <a:p>
            <a:pPr fontAlgn="base">
              <a:spcAft>
                <a:spcPts val="0"/>
              </a:spcAft>
            </a:pPr>
            <a:r>
              <a:rPr lang="pt-BR" sz="2700" b="1" dirty="0" smtClean="0">
                <a:latin typeface="Arial"/>
                <a:ea typeface="Times New Roman"/>
              </a:rPr>
              <a:t>III OFICINA DE FORMAÇÃO EM SAÚDE DO TRABALHADOR</a:t>
            </a:r>
            <a:r>
              <a:rPr lang="pt-BR" b="1" dirty="0">
                <a:latin typeface="Arial"/>
                <a:ea typeface="Times New Roman"/>
              </a:rPr>
              <a:t/>
            </a:r>
            <a:br>
              <a:rPr lang="pt-BR" b="1" dirty="0">
                <a:latin typeface="Arial"/>
                <a:ea typeface="Times New Roman"/>
              </a:rPr>
            </a:br>
            <a:r>
              <a:rPr lang="pt-BR" dirty="0">
                <a:latin typeface="Times New Roman"/>
                <a:ea typeface="Times New Roman"/>
              </a:rPr>
              <a:t/>
            </a:r>
            <a:br>
              <a:rPr lang="pt-BR" dirty="0">
                <a:latin typeface="Times New Roman"/>
                <a:ea typeface="Times New Roman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2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3568" y="69269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INTRODUÇÃO</a:t>
            </a:r>
            <a:endParaRPr lang="pt-B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386404" y="1484784"/>
            <a:ext cx="9259879" cy="345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5490" marR="88900" algn="just">
              <a:lnSpc>
                <a:spcPct val="150000"/>
              </a:lnSpc>
              <a:spcAft>
                <a:spcPts val="1000"/>
              </a:spcAft>
            </a:pPr>
            <a:r>
              <a:rPr lang="pt-BR" sz="2000" dirty="0" smtClean="0">
                <a:ea typeface="Calibri"/>
                <a:cs typeface="Times New Roman"/>
              </a:rPr>
              <a:t>		Ações </a:t>
            </a:r>
            <a:r>
              <a:rPr lang="pt-BR" sz="2000" dirty="0">
                <a:ea typeface="Calibri"/>
                <a:cs typeface="Times New Roman"/>
              </a:rPr>
              <a:t>de </a:t>
            </a:r>
            <a:r>
              <a:rPr lang="pt-BR" sz="2000" dirty="0" err="1" smtClean="0">
                <a:ea typeface="Calibri"/>
                <a:cs typeface="Times New Roman"/>
              </a:rPr>
              <a:t>matriciamento</a:t>
            </a:r>
            <a:r>
              <a:rPr lang="pt-BR" sz="2000" dirty="0" smtClean="0">
                <a:ea typeface="Calibri"/>
                <a:cs typeface="Times New Roman"/>
              </a:rPr>
              <a:t> </a:t>
            </a:r>
            <a:r>
              <a:rPr lang="pt-BR" sz="2000" dirty="0">
                <a:ea typeface="Calibri"/>
                <a:cs typeface="Times New Roman"/>
              </a:rPr>
              <a:t>em saúde do trabalhador realizadas pela equipe técnica do CEREST junto às equipes da atenção primária dos municípios da área de abrangência do CEREST Betim</a:t>
            </a:r>
            <a:r>
              <a:rPr lang="pt-BR" sz="2000" dirty="0" smtClean="0">
                <a:ea typeface="Calibri"/>
                <a:cs typeface="Times New Roman"/>
              </a:rPr>
              <a:t>.</a:t>
            </a:r>
          </a:p>
          <a:p>
            <a:pPr marL="745490" marR="88900" algn="just">
              <a:lnSpc>
                <a:spcPct val="150000"/>
              </a:lnSpc>
              <a:spcAft>
                <a:spcPts val="1000"/>
              </a:spcAft>
            </a:pPr>
            <a:r>
              <a:rPr lang="pt-BR" sz="2000" dirty="0">
                <a:ea typeface="Calibri"/>
                <a:cs typeface="Times New Roman"/>
              </a:rPr>
              <a:t>	</a:t>
            </a:r>
            <a:r>
              <a:rPr lang="pt-BR" sz="2000" dirty="0" smtClean="0">
                <a:ea typeface="Calibri"/>
                <a:cs typeface="Times New Roman"/>
              </a:rPr>
              <a:t>	Chamaremos </a:t>
            </a:r>
            <a:r>
              <a:rPr lang="pt-BR" sz="2000" dirty="0">
                <a:ea typeface="Calibri"/>
                <a:cs typeface="Times New Roman"/>
              </a:rPr>
              <a:t>aqui de ações de </a:t>
            </a:r>
            <a:r>
              <a:rPr lang="pt-BR" sz="2000" dirty="0" err="1">
                <a:ea typeface="Calibri"/>
                <a:cs typeface="Times New Roman"/>
              </a:rPr>
              <a:t>matriciamento</a:t>
            </a:r>
            <a:r>
              <a:rPr lang="pt-BR" sz="2000" dirty="0">
                <a:ea typeface="Calibri"/>
                <a:cs typeface="Times New Roman"/>
              </a:rPr>
              <a:t> a discussão de casos para a construção compartilhada dos projetos de intervenção e as atividades realizadas sob a coordenação técnica e ou pedagógica dos técnicos do CEREST junto aos profissionais das referidas equipes</a:t>
            </a:r>
            <a:r>
              <a:rPr lang="pt-BR" sz="2000" dirty="0" smtClean="0">
                <a:ea typeface="Calibri"/>
                <a:cs typeface="Times New Roman"/>
              </a:rPr>
              <a:t>.</a:t>
            </a:r>
            <a:endParaRPr lang="pt-BR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36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71281" y="76470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cs typeface="Calibri" pitchFamily="34" charset="0"/>
              </a:rPr>
              <a:t>OBJETIVOS</a:t>
            </a:r>
            <a:endParaRPr lang="pt-BR" sz="2800" b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348314" y="1628800"/>
            <a:ext cx="92402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4375" marR="28575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ea typeface="Times New Roman"/>
                <a:cs typeface="Times New Roman"/>
              </a:rPr>
              <a:t>	</a:t>
            </a:r>
            <a:r>
              <a:rPr lang="pt-BR" sz="2000" dirty="0" smtClean="0">
                <a:ea typeface="Times New Roman"/>
                <a:cs typeface="Times New Roman"/>
              </a:rPr>
              <a:t>	Oferecer </a:t>
            </a:r>
            <a:r>
              <a:rPr lang="pt-BR" sz="2000" dirty="0">
                <a:ea typeface="Times New Roman"/>
                <a:cs typeface="Times New Roman"/>
              </a:rPr>
              <a:t>retaguarda assistencial e suporte técnico-pedagógico às equipes de referência, visando aumentar a capacidade resolutiva das equipes da atenção primária no que se refere à saúde do trabalhador, possibilitando assim a realização de ações de saúde do trabalhador no cotidiano destas equipes para garantir a atenção integral necessária ao trabalhador atendido no sistema público de saúde.</a:t>
            </a:r>
            <a:endParaRPr lang="pt-BR" sz="2000" dirty="0">
              <a:ea typeface="Calibri"/>
              <a:cs typeface="Times New Roman"/>
            </a:endParaRPr>
          </a:p>
          <a:p>
            <a:endParaRPr lang="pt-B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22079" y="69269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cs typeface="Calibri" pitchFamily="34" charset="0"/>
              </a:rPr>
              <a:t>METODOLOGIA</a:t>
            </a:r>
            <a:endParaRPr lang="pt-BR" sz="2800" b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250302" y="1484785"/>
            <a:ext cx="9284873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8390" marR="8890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ea typeface="Calibri"/>
                <a:cs typeface="Times New Roman"/>
              </a:rPr>
              <a:t>Capacitações </a:t>
            </a:r>
            <a:r>
              <a:rPr lang="pt-BR" sz="2000" dirty="0">
                <a:ea typeface="Calibri"/>
                <a:cs typeface="Times New Roman"/>
              </a:rPr>
              <a:t>descentralizadas em saúde do trabalhador para as equipes da Atenção Primária realizadas nas Unidades de saúde</a:t>
            </a:r>
            <a:r>
              <a:rPr lang="pt-BR" sz="2000" dirty="0" smtClean="0">
                <a:ea typeface="Calibri"/>
                <a:cs typeface="Times New Roman"/>
              </a:rPr>
              <a:t>;</a:t>
            </a:r>
            <a:endParaRPr lang="pt-BR" sz="2000" dirty="0">
              <a:ea typeface="Calibri"/>
              <a:cs typeface="Times New Roman"/>
            </a:endParaRPr>
          </a:p>
          <a:p>
            <a:pPr marL="1088390" marR="8890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ea typeface="Calibri"/>
                <a:cs typeface="Times New Roman"/>
              </a:rPr>
              <a:t>Capacitações </a:t>
            </a:r>
            <a:r>
              <a:rPr lang="pt-BR" sz="2000" dirty="0">
                <a:ea typeface="Calibri"/>
                <a:cs typeface="Times New Roman"/>
              </a:rPr>
              <a:t>para categorias específicas, como médicos, enfermeiros, assistentes sociais, agentes comunitários de saúde</a:t>
            </a:r>
            <a:r>
              <a:rPr lang="pt-BR" sz="2000" dirty="0" smtClean="0">
                <a:ea typeface="Calibri"/>
                <a:cs typeface="Times New Roman"/>
              </a:rPr>
              <a:t>; </a:t>
            </a:r>
            <a:endParaRPr lang="pt-BR" sz="2000" dirty="0">
              <a:ea typeface="Calibri"/>
              <a:cs typeface="Times New Roman"/>
            </a:endParaRPr>
          </a:p>
          <a:p>
            <a:pPr marL="1088390" marR="8890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ea typeface="Calibri"/>
                <a:cs typeface="Times New Roman"/>
              </a:rPr>
              <a:t>Preenchimento </a:t>
            </a:r>
            <a:r>
              <a:rPr lang="pt-BR" sz="2000" dirty="0">
                <a:ea typeface="Calibri"/>
                <a:cs typeface="Times New Roman"/>
              </a:rPr>
              <a:t>e envio da guia de contra referência para as equipes da APS de todos os casos atendidos no CEREST; </a:t>
            </a:r>
          </a:p>
        </p:txBody>
      </p:sp>
    </p:spTree>
    <p:extLst>
      <p:ext uri="{BB962C8B-B14F-4D97-AF65-F5344CB8AC3E}">
        <p14:creationId xmlns:p14="http://schemas.microsoft.com/office/powerpoint/2010/main" val="11411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5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315400" y="625519"/>
            <a:ext cx="9198019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Treinamento e suporte para que as equipes da APS realizem o mapeamento do perfil produtivo em seus respectivos territórios, mantenham o mesmo atualizado e executem ações a partir da análise dos dados</a:t>
            </a:r>
            <a:r>
              <a:rPr lang="pt-BR" sz="2000" dirty="0" smtClean="0">
                <a:solidFill>
                  <a:prstClr val="black"/>
                </a:solidFill>
                <a:ea typeface="Calibri"/>
                <a:cs typeface="Times New Roman"/>
              </a:rPr>
              <a:t>;</a:t>
            </a:r>
            <a:endParaRPr lang="pt-BR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 Encontros mensais de técnicos do CEREST com as equipes de referência da APS para discussão de casos suspeitos e ou confirmados. Nesses encontros também são discutidos temas específicos de acordo com a necessidade de cada equipe; </a:t>
            </a:r>
            <a:endParaRPr lang="pt-BR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031240" marR="8890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Suporte da equipe de </a:t>
            </a:r>
            <a:r>
              <a:rPr lang="pt-BR" sz="2000" dirty="0" err="1">
                <a:solidFill>
                  <a:prstClr val="black"/>
                </a:solidFill>
                <a:ea typeface="Calibri"/>
                <a:cs typeface="Times New Roman"/>
              </a:rPr>
              <a:t>matriciadores</a:t>
            </a: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 do CEREST via telefone e ou e-mail, para discussão de condutas a serem tomadas em casos urgentes; </a:t>
            </a:r>
          </a:p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pt-BR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293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396552" y="764704"/>
            <a:ext cx="9139914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prstClr val="black"/>
                </a:solidFill>
                <a:ea typeface="Calibri"/>
                <a:cs typeface="Times New Roman"/>
              </a:rPr>
              <a:t>Monitoramento </a:t>
            </a: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das notificações realizadas pela APS no SINAN; e</a:t>
            </a:r>
          </a:p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Elaboração de protocolo da saúde do trabalhador para APS. O protocolo, ainda em fase de implantação, foi elaborado pelos técnicos do CEREST com a participação e aprovação dos profissionais de uma unidade da APS. Acompanha o protocolo um material de consulta com a explicação detalhada de cada procedimento que deverá ser realizado nos atendimentos aos pacientes pela APS.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3568" y="69269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cs typeface="Calibri" pitchFamily="34" charset="0"/>
              </a:rPr>
              <a:t>RESULTADOS</a:t>
            </a:r>
            <a:endParaRPr lang="pt-BR" sz="2800" b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396552" y="1628800"/>
            <a:ext cx="9270027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8390" marR="8890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ea typeface="Calibri"/>
                <a:cs typeface="Times New Roman"/>
              </a:rPr>
              <a:t>Quarenta </a:t>
            </a:r>
            <a:r>
              <a:rPr lang="pt-BR" sz="2000" dirty="0">
                <a:ea typeface="Calibri"/>
                <a:cs typeface="Times New Roman"/>
              </a:rPr>
              <a:t>e nove equipes do Programa Estratégia Saúde da Família com reuniões mensais de </a:t>
            </a:r>
            <a:r>
              <a:rPr lang="pt-BR" sz="2000" dirty="0" err="1">
                <a:ea typeface="Calibri"/>
                <a:cs typeface="Times New Roman"/>
              </a:rPr>
              <a:t>matriciamento</a:t>
            </a:r>
            <a:r>
              <a:rPr lang="pt-BR" sz="2000" dirty="0">
                <a:ea typeface="Calibri"/>
                <a:cs typeface="Times New Roman"/>
              </a:rPr>
              <a:t>, realizadas em 16 Unidades da </a:t>
            </a:r>
            <a:r>
              <a:rPr lang="pt-BR" sz="2000" dirty="0" smtClean="0">
                <a:ea typeface="Calibri"/>
                <a:cs typeface="Times New Roman"/>
              </a:rPr>
              <a:t>Atenção; </a:t>
            </a:r>
          </a:p>
          <a:p>
            <a:pPr marL="1088390" marR="8890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ea typeface="Calibri"/>
                <a:cs typeface="Times New Roman"/>
              </a:rPr>
              <a:t>De </a:t>
            </a:r>
            <a:r>
              <a:rPr lang="pt-BR" sz="2000" dirty="0">
                <a:ea typeface="Calibri"/>
                <a:cs typeface="Times New Roman"/>
              </a:rPr>
              <a:t>2008 a 2014 todas as Unidades receberam</a:t>
            </a:r>
            <a:r>
              <a:rPr lang="pt-BR" sz="2000" dirty="0" smtClean="0">
                <a:ea typeface="Calibri"/>
                <a:cs typeface="Times New Roman"/>
              </a:rPr>
              <a:t>, por </a:t>
            </a:r>
            <a:r>
              <a:rPr lang="pt-BR" sz="2000" dirty="0">
                <a:ea typeface="Calibri"/>
                <a:cs typeface="Times New Roman"/>
              </a:rPr>
              <a:t>quatro vezes, técnicos do CEREST para capacitação de temas relacionados à saúde do trabalhador (136 encontros</a:t>
            </a:r>
            <a:r>
              <a:rPr lang="pt-BR" sz="2000" dirty="0" smtClean="0">
                <a:ea typeface="Calibri"/>
                <a:cs typeface="Times New Roman"/>
              </a:rPr>
              <a:t>); </a:t>
            </a:r>
          </a:p>
          <a:p>
            <a:pPr marL="745490" marR="88900" algn="just">
              <a:lnSpc>
                <a:spcPct val="150000"/>
              </a:lnSpc>
              <a:spcAft>
                <a:spcPts val="1000"/>
              </a:spcAft>
            </a:pPr>
            <a:endParaRPr lang="pt-BR" sz="2000" dirty="0" smtClean="0">
              <a:ea typeface="Calibri"/>
              <a:cs typeface="Times New Roman"/>
            </a:endParaRPr>
          </a:p>
          <a:p>
            <a:pPr marL="745490" marR="88900" algn="just">
              <a:lnSpc>
                <a:spcPct val="150000"/>
              </a:lnSpc>
              <a:spcAft>
                <a:spcPts val="1000"/>
              </a:spcAft>
            </a:pPr>
            <a:endParaRPr lang="pt-BR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11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468561" y="497504"/>
            <a:ext cx="9342035" cy="508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1240" marR="8890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27 capacitações para categorias profissionais específicas, sendo: 16 para agentes comunitários de saúde, 4 para médicos e 7 para profissionais de nível superior</a:t>
            </a:r>
            <a:r>
              <a:rPr lang="pt-BR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prstClr val="black"/>
                </a:solidFill>
                <a:ea typeface="Calibri"/>
                <a:cs typeface="Times New Roman"/>
              </a:rPr>
              <a:t>No </a:t>
            </a: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ano de 2015 foram registradas, pelas Unidades da Atenção Primária do município de Betim, 184 notificações de acidentes do trabalho e doenças relacionadas ao trabalho. </a:t>
            </a:r>
            <a:endParaRPr lang="pt-BR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Todas as ações foram e ainda são realizadas no município sede do CEREST.</a:t>
            </a:r>
          </a:p>
          <a:p>
            <a:pPr marL="1031240" marR="88900" lvl="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ea typeface="Calibri"/>
                <a:cs typeface="Times New Roman"/>
              </a:rPr>
              <a:t>Os demais municípios que compõem a área de abrangência encontram-se em diferentes estágios do processo. </a:t>
            </a:r>
            <a:endParaRPr lang="pt-BR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de cantos arredondados 8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ângulo 12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tângulo 15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9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45804"/>
            <a:ext cx="2482359" cy="23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8927"/>
            <a:ext cx="2808312" cy="6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955663" y="559615"/>
            <a:ext cx="8844751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Márcia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da Silva Anunciação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Lazarino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r>
              <a:rPr lang="pt-BR" sz="2000" i="1" dirty="0">
                <a:ea typeface="Calibri"/>
                <a:cs typeface="Times New Roman"/>
              </a:rPr>
              <a:t> Assistente social, Referência Técnica em Saúde do Trabalhador de Betim, mestranda em promoção da saúde e prevenção da violência pela UFMG, especialista em saúde do trabalhador pela </a:t>
            </a:r>
            <a:r>
              <a:rPr lang="pt-BR" sz="2000" i="1" dirty="0" smtClean="0">
                <a:ea typeface="Calibri"/>
                <a:cs typeface="Times New Roman"/>
              </a:rPr>
              <a:t>UFMG.</a:t>
            </a: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r>
              <a:rPr lang="pt-BR" sz="2000" dirty="0" err="1" smtClean="0">
                <a:ea typeface="Calibri"/>
                <a:cs typeface="Times New Roman"/>
              </a:rPr>
              <a:t>Email</a:t>
            </a:r>
            <a:r>
              <a:rPr lang="pt-BR" sz="2000" dirty="0" smtClean="0">
                <a:ea typeface="Calibri"/>
                <a:cs typeface="Times New Roman"/>
              </a:rPr>
              <a:t>: </a:t>
            </a:r>
            <a:r>
              <a:rPr lang="pt-BR" sz="2000" dirty="0" smtClean="0">
                <a:ea typeface="Calibri"/>
                <a:cs typeface="Times New Roman"/>
                <a:hlinkClick r:id="rId4"/>
              </a:rPr>
              <a:t>lazarinomarcia@ig.com.br</a:t>
            </a:r>
            <a:endParaRPr lang="pt-BR" sz="2000" dirty="0" smtClean="0">
              <a:ea typeface="Calibri"/>
              <a:cs typeface="Times New Roman"/>
            </a:endParaRP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CEREST BETIM</a:t>
            </a: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r>
              <a:rPr lang="pt-BR" sz="2000" dirty="0" err="1" smtClean="0">
                <a:ea typeface="Calibri"/>
                <a:cs typeface="Times New Roman"/>
              </a:rPr>
              <a:t>Tel</a:t>
            </a:r>
            <a:r>
              <a:rPr lang="pt-BR" sz="2000" dirty="0" smtClean="0">
                <a:ea typeface="Calibri"/>
                <a:cs typeface="Times New Roman"/>
              </a:rPr>
              <a:t>: 31 35944938</a:t>
            </a:r>
          </a:p>
          <a:p>
            <a:pPr marL="2872740" marR="88900" algn="ctr">
              <a:lnSpc>
                <a:spcPct val="115000"/>
              </a:lnSpc>
              <a:spcAft>
                <a:spcPts val="1000"/>
              </a:spcAft>
            </a:pPr>
            <a:r>
              <a:rPr lang="pt-BR" sz="2000" dirty="0" err="1" smtClean="0">
                <a:ea typeface="Calibri"/>
                <a:cs typeface="Times New Roman"/>
              </a:rPr>
              <a:t>Email</a:t>
            </a:r>
            <a:r>
              <a:rPr lang="pt-BR" sz="2000" dirty="0" smtClean="0">
                <a:ea typeface="Calibri"/>
                <a:cs typeface="Times New Roman"/>
              </a:rPr>
              <a:t>: cerest.betim@yahoo.com.br</a:t>
            </a:r>
            <a:endParaRPr lang="pt-BR" sz="2000" dirty="0">
              <a:ea typeface="Calibri"/>
              <a:cs typeface="Times New Roman"/>
            </a:endParaRPr>
          </a:p>
          <a:p>
            <a:pPr marL="4244340" marR="88900" lvl="3" algn="ctr">
              <a:lnSpc>
                <a:spcPct val="115000"/>
              </a:lnSpc>
              <a:spcAft>
                <a:spcPts val="1000"/>
              </a:spcAft>
            </a:pPr>
            <a:endParaRPr lang="pt-BR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8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428</Words>
  <Application>Microsoft Office PowerPoint</Application>
  <PresentationFormat>Apresentação na tela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III OFICINA DE FORMAÇÃO EM SAÚDE DO TRABALHADOR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vmaria</dc:creator>
  <cp:lastModifiedBy>Márcia Lazarino</cp:lastModifiedBy>
  <cp:revision>28</cp:revision>
  <dcterms:created xsi:type="dcterms:W3CDTF">2013-08-27T14:10:10Z</dcterms:created>
  <dcterms:modified xsi:type="dcterms:W3CDTF">2016-06-25T17:38:29Z</dcterms:modified>
</cp:coreProperties>
</file>