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handoutMasterIdLst>
    <p:handoutMasterId r:id="rId13"/>
  </p:handoutMasterIdLst>
  <p:sldIdLst>
    <p:sldId id="256" r:id="rId2"/>
    <p:sldId id="262" r:id="rId3"/>
    <p:sldId id="268" r:id="rId4"/>
    <p:sldId id="352" r:id="rId5"/>
    <p:sldId id="348" r:id="rId6"/>
    <p:sldId id="351" r:id="rId7"/>
    <p:sldId id="349" r:id="rId8"/>
    <p:sldId id="353" r:id="rId9"/>
    <p:sldId id="295" r:id="rId10"/>
    <p:sldId id="346" r:id="rId11"/>
    <p:sldId id="347" r:id="rId12"/>
  </p:sldIdLst>
  <p:sldSz cx="9144000" cy="6858000" type="screen4x3"/>
  <p:notesSz cx="6881813" cy="96615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3629A7B-6F07-4A79-96F5-A3F66B409095}">
          <p14:sldIdLst>
            <p14:sldId id="256"/>
            <p14:sldId id="262"/>
            <p14:sldId id="268"/>
            <p14:sldId id="352"/>
            <p14:sldId id="348"/>
            <p14:sldId id="351"/>
            <p14:sldId id="349"/>
            <p14:sldId id="353"/>
            <p14:sldId id="295"/>
            <p14:sldId id="346"/>
            <p14:sldId id="34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33752" autoAdjust="0"/>
  </p:normalViewPr>
  <p:slideViewPr>
    <p:cSldViewPr>
      <p:cViewPr>
        <p:scale>
          <a:sx n="81" d="100"/>
          <a:sy n="81" d="100"/>
        </p:scale>
        <p:origin x="-112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70D2EC45-ADE8-4532-977E-D16D4450A846}" type="datetimeFigureOut">
              <a:rPr lang="pt-BR" smtClean="0"/>
              <a:t>26/06/2016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6A044724-2338-483E-B2B1-1A2E16FB37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6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F273B-13B3-41E3-8587-8BD8C81920C9}" type="datetimeFigureOut">
              <a:rPr lang="pt-BR" smtClean="0"/>
              <a:t>26/06/2016</a:t>
            </a:fld>
            <a:endParaRPr lang="pt-BR" dirty="0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31D627-D82E-4264-89E7-346C9EB1B1E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MSCEREST\Meus  documentos\7. DIVULGAÇÃO do CEREST\1. LOGOTIPOS\Ceres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872208" cy="78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MSCEREST\Meus  documentos\7. DIVULGAÇÃO do CEREST\1. LOGOTIPOS\Logotipo novo da prefeitura - 2013 para document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6632"/>
            <a:ext cx="1901954" cy="782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MSCEREST\Meus  documentos\7. DIVULGAÇÃO do CEREST\1. LOGOTIPOS\SM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50" y="116631"/>
            <a:ext cx="1467682" cy="78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86660" y="1412776"/>
            <a:ext cx="77768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dirty="0" smtClean="0">
              <a:solidFill>
                <a:srgbClr val="C00000"/>
              </a:solidFill>
              <a:ea typeface="Calibri" pitchFamily="34" charset="0"/>
              <a:cs typeface="Arial Narrow" pitchFamily="34" charset="0"/>
            </a:endParaRPr>
          </a:p>
          <a:p>
            <a:pPr algn="ctr"/>
            <a:r>
              <a:rPr lang="pt-BR" sz="4000" b="1" dirty="0" smtClean="0">
                <a:solidFill>
                  <a:srgbClr val="C00000"/>
                </a:solidFill>
                <a:ea typeface="Calibri" pitchFamily="34" charset="0"/>
                <a:cs typeface="Arial Narrow" pitchFamily="34" charset="0"/>
              </a:rPr>
              <a:t>Integrando Ações de Saúde do Trabalhador na Atenção </a:t>
            </a:r>
            <a:r>
              <a:rPr lang="pt-BR" sz="4000" b="1" dirty="0">
                <a:solidFill>
                  <a:srgbClr val="C00000"/>
                </a:solidFill>
                <a:ea typeface="Calibri" pitchFamily="34" charset="0"/>
                <a:cs typeface="Arial Narrow" pitchFamily="34" charset="0"/>
              </a:rPr>
              <a:t>B</a:t>
            </a:r>
            <a:r>
              <a:rPr lang="pt-BR" sz="4000" b="1" dirty="0" smtClean="0">
                <a:solidFill>
                  <a:srgbClr val="C00000"/>
                </a:solidFill>
                <a:ea typeface="Calibri" pitchFamily="34" charset="0"/>
                <a:cs typeface="Arial Narrow" pitchFamily="34" charset="0"/>
              </a:rPr>
              <a:t>ásica de Saúde de Itaberaba-BA</a:t>
            </a:r>
          </a:p>
          <a:p>
            <a:pPr algn="ctr"/>
            <a:endParaRPr lang="pt-BR" sz="2800" b="1" dirty="0">
              <a:solidFill>
                <a:srgbClr val="C00000"/>
              </a:solidFill>
            </a:endParaRPr>
          </a:p>
          <a:p>
            <a:pPr algn="r"/>
            <a:endParaRPr lang="pt-BR" dirty="0" smtClean="0"/>
          </a:p>
          <a:p>
            <a:pPr algn="r"/>
            <a:endParaRPr lang="pt-BR" dirty="0"/>
          </a:p>
          <a:p>
            <a:pPr algn="r"/>
            <a:endParaRPr lang="pt-BR" dirty="0" smtClean="0"/>
          </a:p>
          <a:p>
            <a:pPr algn="r"/>
            <a:r>
              <a:rPr lang="pt-BR" dirty="0" smtClean="0"/>
              <a:t>Mariana  Cardoso</a:t>
            </a:r>
          </a:p>
          <a:p>
            <a:pPr algn="r"/>
            <a:r>
              <a:rPr lang="pt-BR" dirty="0" smtClean="0"/>
              <a:t>Psicóloga Cerest de Itaberaba - Ba</a:t>
            </a:r>
          </a:p>
          <a:p>
            <a:pPr algn="r"/>
            <a:r>
              <a:rPr lang="pt-BR" dirty="0" smtClean="0"/>
              <a:t>Mestre em Saúde Coletiva</a:t>
            </a:r>
          </a:p>
          <a:p>
            <a:pPr algn="r"/>
            <a:r>
              <a:rPr lang="pt-BR" dirty="0" err="1" smtClean="0"/>
              <a:t>Espc</a:t>
            </a:r>
            <a:r>
              <a:rPr lang="pt-BR" dirty="0" smtClean="0"/>
              <a:t>. Epidemiologia em Saúde </a:t>
            </a:r>
            <a:r>
              <a:rPr lang="pt-BR" dirty="0"/>
              <a:t>do </a:t>
            </a:r>
            <a:r>
              <a:rPr lang="pt-BR" dirty="0" smtClean="0"/>
              <a:t>Trabalhador</a:t>
            </a:r>
          </a:p>
          <a:p>
            <a:pPr algn="r"/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16633"/>
            <a:ext cx="1227228" cy="81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Conclusões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Autofit/>
          </a:bodyPr>
          <a:lstStyle/>
          <a:p>
            <a:pPr marL="0" indent="0" algn="just" fontAlgn="base">
              <a:lnSpc>
                <a:spcPct val="150000"/>
              </a:lnSpc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Este </a:t>
            </a:r>
            <a:r>
              <a:rPr lang="pt-BR" sz="2000" dirty="0">
                <a:solidFill>
                  <a:schemeClr val="tx1"/>
                </a:solidFill>
              </a:rPr>
              <a:t>trabalho mostrou quanto à aproximação </a:t>
            </a:r>
            <a:r>
              <a:rPr lang="pt-BR" sz="2000" dirty="0" smtClean="0">
                <a:solidFill>
                  <a:schemeClr val="tx1"/>
                </a:solidFill>
              </a:rPr>
              <a:t>intersetorial </a:t>
            </a:r>
            <a:r>
              <a:rPr lang="pt-BR" sz="2000" dirty="0">
                <a:solidFill>
                  <a:schemeClr val="tx1"/>
                </a:solidFill>
              </a:rPr>
              <a:t>e o apoio matricial são importantes para que o trabalho em rede seja compreendido e concretizado. O entendimento do trabalho compartilhado é necessário face à necessidade de resolutividade da situação de saúde da população. Em contra partida, para se alcançar este objetivo, barreiras surgiram como, falta de compreensão dos profissionais da </a:t>
            </a:r>
            <a:r>
              <a:rPr lang="pt-BR" sz="2000" dirty="0" smtClean="0">
                <a:solidFill>
                  <a:schemeClr val="tx1"/>
                </a:solidFill>
              </a:rPr>
              <a:t>Atenção Primária de Saúde </a:t>
            </a:r>
            <a:r>
              <a:rPr lang="pt-BR" sz="2000" dirty="0">
                <a:solidFill>
                  <a:schemeClr val="tx1"/>
                </a:solidFill>
              </a:rPr>
              <a:t>a respeito da importância de se trabalhar a </a:t>
            </a:r>
            <a:r>
              <a:rPr lang="pt-BR" sz="2000" dirty="0" smtClean="0">
                <a:solidFill>
                  <a:schemeClr val="tx1"/>
                </a:solidFill>
              </a:rPr>
              <a:t>Saúde do Trabalhador </a:t>
            </a:r>
            <a:r>
              <a:rPr lang="pt-BR" sz="2000" dirty="0">
                <a:solidFill>
                  <a:schemeClr val="tx1"/>
                </a:solidFill>
              </a:rPr>
              <a:t>na rede de </a:t>
            </a:r>
            <a:r>
              <a:rPr lang="pt-BR" sz="2000" dirty="0" smtClean="0">
                <a:solidFill>
                  <a:schemeClr val="tx1"/>
                </a:solidFill>
              </a:rPr>
              <a:t>APS.  A partir </a:t>
            </a:r>
            <a:r>
              <a:rPr lang="pt-BR" sz="2000" dirty="0">
                <a:solidFill>
                  <a:schemeClr val="tx1"/>
                </a:solidFill>
              </a:rPr>
              <a:t>do momento que houve entendimento da importância e necessidade desta ação, estas dificuldades foram superadas e o objetivo alcançado.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129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7991"/>
          </a:xfrm>
        </p:spPr>
        <p:txBody>
          <a:bodyPr>
            <a:normAutofit/>
          </a:bodyPr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Obrigada!!!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b="1" dirty="0">
                <a:solidFill>
                  <a:schemeClr val="tx1"/>
                </a:solidFill>
              </a:rPr>
              <a:t>CEREST Itaberaba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* Centro Regional de Referência em Saúde do Trabalhador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End.: Praça do Coqueiro, S/N – Centro – Itaberaba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E-mail:</a:t>
            </a:r>
            <a:r>
              <a:rPr lang="pt-BR" sz="2000" dirty="0"/>
              <a:t> </a:t>
            </a:r>
            <a:r>
              <a:rPr lang="pt-BR" sz="2000" dirty="0" smtClean="0">
                <a:solidFill>
                  <a:srgbClr val="0070C0"/>
                </a:solidFill>
              </a:rPr>
              <a:t>cerest_itaberaba@hotmail.com</a:t>
            </a:r>
            <a:endParaRPr lang="pt-BR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BR" sz="1000" dirty="0"/>
          </a:p>
          <a:p>
            <a:pPr marL="0" indent="0">
              <a:buNone/>
            </a:pPr>
            <a:r>
              <a:rPr lang="pt-BR" sz="2000" b="1" dirty="0">
                <a:solidFill>
                  <a:schemeClr val="tx1"/>
                </a:solidFill>
              </a:rPr>
              <a:t>Secretaria Municipal de Saúde de Itaberaba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End.: Rua Bahia, 149 – Loteamento Bahia – Itaberaba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Tel.: </a:t>
            </a:r>
            <a:r>
              <a:rPr lang="pt-BR" sz="2000" dirty="0">
                <a:solidFill>
                  <a:schemeClr val="tx1"/>
                </a:solidFill>
              </a:rPr>
              <a:t>(75) 3251-6899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E-mail: </a:t>
            </a:r>
            <a:r>
              <a:rPr lang="pt-BR" sz="2000" dirty="0" smtClean="0">
                <a:solidFill>
                  <a:srgbClr val="0070C0"/>
                </a:solidFill>
              </a:rPr>
              <a:t>secretaria.saudeitaberaba@hotmail.com</a:t>
            </a:r>
          </a:p>
          <a:p>
            <a:pPr marL="0" indent="0">
              <a:buNone/>
            </a:pPr>
            <a:endParaRPr lang="pt-BR" sz="1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PARCEIRA</a:t>
            </a:r>
          </a:p>
          <a:p>
            <a:pPr marL="0" indent="0">
              <a:buNone/>
            </a:pPr>
            <a:r>
              <a:rPr lang="pt-BR" sz="2000" b="1" dirty="0" smtClean="0">
                <a:solidFill>
                  <a:schemeClr val="tx1"/>
                </a:solidFill>
              </a:rPr>
              <a:t>Escola </a:t>
            </a:r>
            <a:r>
              <a:rPr lang="pt-BR" sz="2000" b="1" dirty="0">
                <a:solidFill>
                  <a:schemeClr val="tx1"/>
                </a:solidFill>
              </a:rPr>
              <a:t>de Formação Técnica em Saúde Professor Jorge </a:t>
            </a:r>
            <a:r>
              <a:rPr lang="pt-BR" sz="2000" b="1" dirty="0" err="1">
                <a:solidFill>
                  <a:schemeClr val="tx1"/>
                </a:solidFill>
              </a:rPr>
              <a:t>Novis</a:t>
            </a:r>
            <a:r>
              <a:rPr lang="pt-BR" sz="2000" b="1" dirty="0">
                <a:solidFill>
                  <a:schemeClr val="tx1"/>
                </a:solidFill>
              </a:rPr>
              <a:t> (EFTS)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End.: Av. Vasco da Gama, s/n - Rio Vermelho - Salvador - BA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Tel.: 71 </a:t>
            </a:r>
            <a:r>
              <a:rPr lang="pt-BR" sz="2000" dirty="0" smtClean="0">
                <a:solidFill>
                  <a:schemeClr val="tx1"/>
                </a:solidFill>
              </a:rPr>
              <a:t>3357-0810/0811 - Fax</a:t>
            </a:r>
            <a:r>
              <a:rPr lang="pt-BR" sz="2000" dirty="0">
                <a:solidFill>
                  <a:schemeClr val="tx1"/>
                </a:solidFill>
              </a:rPr>
              <a:t>: 71 3276-6738</a:t>
            </a:r>
            <a:br>
              <a:rPr lang="pt-BR" sz="2000" dirty="0">
                <a:solidFill>
                  <a:schemeClr val="tx1"/>
                </a:solidFill>
              </a:rPr>
            </a:br>
            <a:r>
              <a:rPr lang="pt-BR" sz="2000" dirty="0">
                <a:solidFill>
                  <a:schemeClr val="tx1"/>
                </a:solidFill>
              </a:rPr>
              <a:t>E-mail:</a:t>
            </a:r>
            <a:r>
              <a:rPr lang="pt-BR" sz="2000" dirty="0"/>
              <a:t> </a:t>
            </a:r>
            <a:r>
              <a:rPr lang="pt-BR" sz="2000" dirty="0">
                <a:solidFill>
                  <a:srgbClr val="0070C0"/>
                </a:solidFill>
              </a:rPr>
              <a:t>sesab.efts@saude.ba.gov.br</a:t>
            </a:r>
            <a:endParaRPr lang="pt-BR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87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Objetivo Geral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492896"/>
            <a:ext cx="8568952" cy="244827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4200" b="1" dirty="0" smtClean="0">
                <a:solidFill>
                  <a:schemeClr val="tx1"/>
                </a:solidFill>
              </a:rPr>
              <a:t>Relatar a experiência de </a:t>
            </a:r>
          </a:p>
          <a:p>
            <a:pPr marL="0" indent="0" algn="ctr">
              <a:buNone/>
            </a:pPr>
            <a:r>
              <a:rPr lang="pt-BR" sz="4200" b="1" dirty="0" smtClean="0">
                <a:solidFill>
                  <a:schemeClr val="tx1"/>
                </a:solidFill>
              </a:rPr>
              <a:t>realização do curso</a:t>
            </a:r>
            <a:r>
              <a:rPr lang="pt-BR" sz="3800" b="1" dirty="0" smtClean="0">
                <a:solidFill>
                  <a:schemeClr val="tx1"/>
                </a:solidFill>
              </a:rPr>
              <a:t>: </a:t>
            </a:r>
          </a:p>
          <a:p>
            <a:pPr marL="0" indent="0" algn="ctr">
              <a:buNone/>
            </a:pPr>
            <a:endParaRPr lang="pt-BR" sz="3800" b="1" dirty="0" smtClean="0"/>
          </a:p>
          <a:p>
            <a:pPr marL="0" indent="0" algn="ctr">
              <a:buNone/>
            </a:pPr>
            <a:r>
              <a:rPr lang="pt-BR" sz="3800" b="1" dirty="0" smtClean="0">
                <a:solidFill>
                  <a:srgbClr val="C00000"/>
                </a:solidFill>
                <a:ea typeface="Calibri" pitchFamily="34" charset="0"/>
                <a:cs typeface="Arial Narrow" pitchFamily="34" charset="0"/>
              </a:rPr>
              <a:t>Integrando Ações </a:t>
            </a:r>
            <a:r>
              <a:rPr lang="pt-BR" sz="3800" b="1" dirty="0">
                <a:solidFill>
                  <a:srgbClr val="C00000"/>
                </a:solidFill>
                <a:ea typeface="Calibri" pitchFamily="34" charset="0"/>
                <a:cs typeface="Arial Narrow" pitchFamily="34" charset="0"/>
              </a:rPr>
              <a:t>de Saúde do Trabalhador na </a:t>
            </a:r>
            <a:r>
              <a:rPr lang="pt-BR" sz="3800" b="1" dirty="0" smtClean="0">
                <a:solidFill>
                  <a:srgbClr val="C00000"/>
                </a:solidFill>
                <a:ea typeface="Calibri" pitchFamily="34" charset="0"/>
                <a:cs typeface="Arial Narrow" pitchFamily="34" charset="0"/>
              </a:rPr>
              <a:t>Atenção Básica de Saúde de </a:t>
            </a:r>
            <a:r>
              <a:rPr lang="pt-BR" sz="3800" b="1" dirty="0">
                <a:solidFill>
                  <a:srgbClr val="C00000"/>
                </a:solidFill>
                <a:ea typeface="Calibri" pitchFamily="34" charset="0"/>
                <a:cs typeface="Arial Narrow" pitchFamily="34" charset="0"/>
              </a:rPr>
              <a:t>Itaberaba</a:t>
            </a:r>
          </a:p>
          <a:p>
            <a:pPr marL="0" indent="0" algn="ctr">
              <a:buNone/>
            </a:pP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6794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Caminhar metodológico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040560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Período 2013 </a:t>
            </a:r>
            <a:r>
              <a:rPr lang="pt-BR" sz="2000" dirty="0">
                <a:solidFill>
                  <a:schemeClr val="tx1"/>
                </a:solidFill>
              </a:rPr>
              <a:t>a </a:t>
            </a:r>
            <a:r>
              <a:rPr lang="pt-BR" sz="2000" dirty="0" smtClean="0">
                <a:solidFill>
                  <a:schemeClr val="tx1"/>
                </a:solidFill>
              </a:rPr>
              <a:t>2015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Público 13 </a:t>
            </a:r>
            <a:r>
              <a:rPr lang="pt-BR" sz="2000" dirty="0">
                <a:solidFill>
                  <a:schemeClr val="tx1"/>
                </a:solidFill>
              </a:rPr>
              <a:t>equipes de saúde da </a:t>
            </a:r>
            <a:r>
              <a:rPr lang="pt-BR" sz="2000" dirty="0" smtClean="0">
                <a:solidFill>
                  <a:schemeClr val="tx1"/>
                </a:solidFill>
              </a:rPr>
              <a:t>família (zona urbana) </a:t>
            </a:r>
            <a:r>
              <a:rPr lang="pt-BR" sz="2000" dirty="0">
                <a:solidFill>
                  <a:schemeClr val="tx1"/>
                </a:solidFill>
              </a:rPr>
              <a:t>e </a:t>
            </a:r>
            <a:r>
              <a:rPr lang="pt-BR" sz="2000" dirty="0" smtClean="0">
                <a:solidFill>
                  <a:schemeClr val="tx1"/>
                </a:solidFill>
              </a:rPr>
              <a:t>NASF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O </a:t>
            </a:r>
            <a:r>
              <a:rPr lang="pt-BR" sz="2000" dirty="0">
                <a:solidFill>
                  <a:schemeClr val="tx1"/>
                </a:solidFill>
              </a:rPr>
              <a:t>curso teve 180 horas, contendo Unidades de Aprendizagens Teóricas e Práticas</a:t>
            </a:r>
            <a:r>
              <a:rPr lang="pt-BR" sz="2000" dirty="0" smtClean="0">
                <a:solidFill>
                  <a:schemeClr val="tx1"/>
                </a:solidFill>
              </a:rPr>
              <a:t>., realizado em parceria com a Escola </a:t>
            </a:r>
            <a:r>
              <a:rPr lang="pt-BR" sz="2000" dirty="0">
                <a:solidFill>
                  <a:schemeClr val="tx1"/>
                </a:solidFill>
              </a:rPr>
              <a:t>de Formação Técnica em Saúde Professor Jorge </a:t>
            </a:r>
            <a:r>
              <a:rPr lang="pt-BR" sz="2000" dirty="0" err="1">
                <a:solidFill>
                  <a:schemeClr val="tx1"/>
                </a:solidFill>
              </a:rPr>
              <a:t>Novis</a:t>
            </a:r>
            <a:r>
              <a:rPr lang="pt-BR" sz="2000" dirty="0">
                <a:solidFill>
                  <a:schemeClr val="tx1"/>
                </a:solidFill>
              </a:rPr>
              <a:t> (</a:t>
            </a:r>
            <a:r>
              <a:rPr lang="pt-BR" sz="2000" dirty="0" smtClean="0">
                <a:solidFill>
                  <a:schemeClr val="tx1"/>
                </a:solidFill>
              </a:rPr>
              <a:t>EFTS)</a:t>
            </a:r>
          </a:p>
          <a:p>
            <a:pPr algn="just"/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A </a:t>
            </a:r>
            <a:r>
              <a:rPr lang="pt-BR" sz="2000" dirty="0">
                <a:solidFill>
                  <a:schemeClr val="tx1"/>
                </a:solidFill>
              </a:rPr>
              <a:t>coleta de dados foi realizada por meio de registros fotográficos, registros de prontuários, fichas de perfil produtivo das </a:t>
            </a:r>
            <a:r>
              <a:rPr lang="pt-BR" sz="2000" dirty="0" smtClean="0">
                <a:solidFill>
                  <a:schemeClr val="tx1"/>
                </a:solidFill>
              </a:rPr>
              <a:t>Atividades Econômicas Domiciliares (EAD), </a:t>
            </a:r>
            <a:r>
              <a:rPr lang="pt-BR" sz="2000" dirty="0">
                <a:solidFill>
                  <a:schemeClr val="tx1"/>
                </a:solidFill>
              </a:rPr>
              <a:t>roteiros de inspeção, fichas de notificação.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Para </a:t>
            </a:r>
            <a:r>
              <a:rPr lang="pt-BR" sz="2000" dirty="0">
                <a:solidFill>
                  <a:schemeClr val="tx1"/>
                </a:solidFill>
              </a:rPr>
              <a:t>análise de dados foi utilizada a estatística descritiva e o software </a:t>
            </a:r>
            <a:r>
              <a:rPr lang="pt-BR" sz="2000" dirty="0" smtClean="0">
                <a:solidFill>
                  <a:schemeClr val="tx1"/>
                </a:solidFill>
              </a:rPr>
              <a:t>SPSS (</a:t>
            </a:r>
            <a:r>
              <a:rPr lang="pt-PT" sz="2000" dirty="0" smtClean="0">
                <a:solidFill>
                  <a:schemeClr val="tx1"/>
                </a:solidFill>
              </a:rPr>
              <a:t>Statistical </a:t>
            </a:r>
            <a:r>
              <a:rPr lang="pt-PT" sz="2000" dirty="0">
                <a:solidFill>
                  <a:schemeClr val="tx1"/>
                </a:solidFill>
              </a:rPr>
              <a:t>Package for the Social </a:t>
            </a:r>
            <a:r>
              <a:rPr lang="pt-PT" sz="2000" dirty="0" smtClean="0">
                <a:solidFill>
                  <a:schemeClr val="tx1"/>
                </a:solidFill>
              </a:rPr>
              <a:t>Sciences).</a:t>
            </a:r>
            <a:endParaRPr lang="pt-BR" sz="2000" dirty="0">
              <a:solidFill>
                <a:schemeClr val="tx1"/>
              </a:solidFill>
            </a:endParaRPr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85384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Caminhar metodológico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184576"/>
          </a:xfrm>
        </p:spPr>
        <p:txBody>
          <a:bodyPr>
            <a:noAutofit/>
          </a:bodyPr>
          <a:lstStyle/>
          <a:p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</a:rPr>
              <a:t>As </a:t>
            </a:r>
            <a:r>
              <a:rPr lang="pt-BR" sz="2000" dirty="0">
                <a:solidFill>
                  <a:schemeClr val="tx1"/>
                </a:solidFill>
              </a:rPr>
              <a:t>atividades práticas foram </a:t>
            </a:r>
            <a:r>
              <a:rPr lang="pt-BR" sz="2000" dirty="0" err="1">
                <a:solidFill>
                  <a:schemeClr val="tx1"/>
                </a:solidFill>
              </a:rPr>
              <a:t>matriciadas</a:t>
            </a:r>
            <a:r>
              <a:rPr lang="pt-BR" sz="2000" dirty="0">
                <a:solidFill>
                  <a:schemeClr val="tx1"/>
                </a:solidFill>
              </a:rPr>
              <a:t> pelo CEREST e foram compostas das seguintes ações</a:t>
            </a:r>
            <a:r>
              <a:rPr lang="pt-BR" sz="2000" dirty="0"/>
              <a:t>: </a:t>
            </a:r>
            <a:endParaRPr lang="pt-BR" sz="2000" dirty="0" smtClean="0"/>
          </a:p>
          <a:p>
            <a:pPr marL="0" indent="0" algn="just">
              <a:buNone/>
            </a:pPr>
            <a:endParaRPr lang="pt-BR" sz="800" dirty="0" smtClean="0"/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C00000"/>
                </a:solidFill>
              </a:rPr>
              <a:t>Elaboração </a:t>
            </a:r>
            <a:r>
              <a:rPr lang="pt-BR" sz="2000" dirty="0">
                <a:solidFill>
                  <a:srgbClr val="C00000"/>
                </a:solidFill>
              </a:rPr>
              <a:t>do perfil produtivo </a:t>
            </a:r>
            <a:r>
              <a:rPr lang="pt-BR" sz="2000" dirty="0" smtClean="0">
                <a:solidFill>
                  <a:srgbClr val="C00000"/>
                </a:solidFill>
              </a:rPr>
              <a:t>da área de abrangência das </a:t>
            </a:r>
            <a:r>
              <a:rPr lang="pt-BR" sz="2000" dirty="0" err="1" smtClean="0">
                <a:solidFill>
                  <a:srgbClr val="C00000"/>
                </a:solidFill>
              </a:rPr>
              <a:t>USF’s</a:t>
            </a:r>
            <a:r>
              <a:rPr lang="pt-BR" sz="2000" dirty="0" smtClean="0">
                <a:solidFill>
                  <a:srgbClr val="C00000"/>
                </a:solidFill>
              </a:rPr>
              <a:t>, com registro de dados das </a:t>
            </a:r>
            <a:r>
              <a:rPr lang="pt-BR" sz="2000" dirty="0">
                <a:solidFill>
                  <a:srgbClr val="C00000"/>
                </a:solidFill>
              </a:rPr>
              <a:t>AED do </a:t>
            </a:r>
            <a:r>
              <a:rPr lang="pt-BR" sz="2000" dirty="0" smtClean="0">
                <a:solidFill>
                  <a:srgbClr val="C00000"/>
                </a:solidFill>
              </a:rPr>
              <a:t>território;</a:t>
            </a:r>
          </a:p>
          <a:p>
            <a:pPr algn="just">
              <a:buFont typeface="Arial" pitchFamily="34" charset="0"/>
              <a:buChar char="•"/>
            </a:pPr>
            <a:endParaRPr lang="pt-BR" sz="800" dirty="0" smtClean="0">
              <a:solidFill>
                <a:srgbClr val="C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C00000"/>
                </a:solidFill>
              </a:rPr>
              <a:t>VISAT </a:t>
            </a:r>
            <a:r>
              <a:rPr lang="pt-BR" sz="2000" dirty="0">
                <a:solidFill>
                  <a:srgbClr val="C00000"/>
                </a:solidFill>
              </a:rPr>
              <a:t>n</a:t>
            </a:r>
            <a:r>
              <a:rPr lang="pt-BR" sz="2000" dirty="0" smtClean="0">
                <a:solidFill>
                  <a:srgbClr val="C00000"/>
                </a:solidFill>
              </a:rPr>
              <a:t>as AED;</a:t>
            </a:r>
          </a:p>
          <a:p>
            <a:pPr marL="0" indent="0" algn="just">
              <a:buNone/>
            </a:pPr>
            <a:endParaRPr lang="pt-BR" sz="800" dirty="0" smtClean="0">
              <a:solidFill>
                <a:srgbClr val="C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C00000"/>
                </a:solidFill>
              </a:rPr>
              <a:t>Apoio </a:t>
            </a:r>
            <a:r>
              <a:rPr lang="pt-BR" sz="2000" dirty="0">
                <a:solidFill>
                  <a:srgbClr val="C00000"/>
                </a:solidFill>
              </a:rPr>
              <a:t>Matricial (</a:t>
            </a:r>
            <a:r>
              <a:rPr lang="pt-BR" sz="2000" dirty="0" smtClean="0">
                <a:solidFill>
                  <a:srgbClr val="C00000"/>
                </a:solidFill>
              </a:rPr>
              <a:t>consultas e visitas compartilhadas, reuniões e discussões </a:t>
            </a:r>
            <a:r>
              <a:rPr lang="pt-BR" sz="2000" dirty="0">
                <a:solidFill>
                  <a:srgbClr val="C00000"/>
                </a:solidFill>
              </a:rPr>
              <a:t>de casos</a:t>
            </a:r>
            <a:r>
              <a:rPr lang="pt-BR" sz="2000" dirty="0" smtClean="0">
                <a:solidFill>
                  <a:srgbClr val="C00000"/>
                </a:solidFill>
              </a:rPr>
              <a:t>);</a:t>
            </a:r>
          </a:p>
          <a:p>
            <a:pPr marL="0" indent="0" algn="just">
              <a:buNone/>
            </a:pPr>
            <a:endParaRPr lang="pt-BR" sz="800" dirty="0" smtClean="0">
              <a:solidFill>
                <a:srgbClr val="C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C00000"/>
                </a:solidFill>
              </a:rPr>
              <a:t>Construção </a:t>
            </a:r>
            <a:r>
              <a:rPr lang="pt-BR" sz="2000" dirty="0">
                <a:solidFill>
                  <a:srgbClr val="C00000"/>
                </a:solidFill>
              </a:rPr>
              <a:t>de </a:t>
            </a:r>
            <a:r>
              <a:rPr lang="pt-BR" sz="2000" dirty="0" smtClean="0">
                <a:solidFill>
                  <a:srgbClr val="C00000"/>
                </a:solidFill>
              </a:rPr>
              <a:t>PTS (Plano Terapêutico Singular) e PTI (Plano de Terapêutico de Intervenção);</a:t>
            </a:r>
          </a:p>
          <a:p>
            <a:pPr marL="0" indent="0" algn="just">
              <a:buNone/>
            </a:pPr>
            <a:endParaRPr lang="pt-BR" sz="800" dirty="0" smtClean="0">
              <a:solidFill>
                <a:srgbClr val="C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C00000"/>
                </a:solidFill>
              </a:rPr>
              <a:t>Notificação </a:t>
            </a:r>
            <a:r>
              <a:rPr lang="pt-BR" sz="2000" dirty="0">
                <a:solidFill>
                  <a:srgbClr val="C00000"/>
                </a:solidFill>
              </a:rPr>
              <a:t>de agravos relacionados com o trabalho. </a:t>
            </a:r>
            <a:endParaRPr lang="pt-BR" sz="2000" dirty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1347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pt-BR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638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b="1" u="sng" cap="all" dirty="0" smtClean="0">
                <a:solidFill>
                  <a:schemeClr val="tx1"/>
                </a:solidFill>
              </a:rPr>
              <a:t>Dados sobre a participação no curso</a:t>
            </a:r>
          </a:p>
          <a:p>
            <a:pPr marL="0" indent="0" algn="just">
              <a:buNone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Receberam </a:t>
            </a:r>
            <a:r>
              <a:rPr lang="pt-BR" sz="2000" dirty="0">
                <a:solidFill>
                  <a:schemeClr val="tx1"/>
                </a:solidFill>
              </a:rPr>
              <a:t>certificado de conclusão do curso 207 profissionais da </a:t>
            </a:r>
            <a:r>
              <a:rPr lang="pt-BR" sz="2000" dirty="0" smtClean="0">
                <a:solidFill>
                  <a:schemeClr val="tx1"/>
                </a:solidFill>
              </a:rPr>
              <a:t>Atenção Primária em Saúde.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sz="5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A média de aproveitamento geral no curso foi de </a:t>
            </a:r>
            <a:r>
              <a:rPr lang="pt-BR" sz="2000" dirty="0" smtClean="0">
                <a:solidFill>
                  <a:schemeClr val="tx1"/>
                </a:solidFill>
              </a:rPr>
              <a:t>77,7%: na </a:t>
            </a:r>
            <a:r>
              <a:rPr lang="pt-BR" sz="2000" dirty="0">
                <a:solidFill>
                  <a:schemeClr val="tx1"/>
                </a:solidFill>
              </a:rPr>
              <a:t>etapa teórica foi de 57,7% e na etapa prática 77,3%.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pt-BR" sz="5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Durante a etapa de apoio matricial foram realizadas 03 consultas compartilhadas, 04 discussões de casos, 02 visitas domiciliares compartilhadas, 09 reuniões com as ESF. </a:t>
            </a:r>
            <a:endParaRPr lang="pt-BR" sz="20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pt-BR" sz="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7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63" y="4077072"/>
            <a:ext cx="7857977" cy="2520279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80264" y="3492297"/>
            <a:ext cx="785797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Imagem 1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- Proporção de Atividade Econômica Domiciliar (AED), conforme ramo produtivo, zona urbana de Itaberaba, Bahia, Brasil – 2015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22472" y="313744"/>
            <a:ext cx="8686800" cy="838200"/>
          </a:xfrm>
        </p:spPr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pt-BR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95536" y="1268760"/>
            <a:ext cx="842493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/>
              <a:t>MAPEAMENTO DAS AED</a:t>
            </a:r>
          </a:p>
          <a:p>
            <a:endParaRPr lang="pt-BR" sz="1100" dirty="0" smtClean="0"/>
          </a:p>
          <a:p>
            <a:pPr algn="just"/>
            <a:r>
              <a:rPr lang="pt-BR" sz="2000" b="1" dirty="0" smtClean="0"/>
              <a:t>Foram </a:t>
            </a:r>
            <a:r>
              <a:rPr lang="pt-BR" sz="2000" b="1" dirty="0"/>
              <a:t>mapeados 723 trabalhadores de AED e 524 AED.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sz="2000" dirty="0" smtClean="0"/>
              <a:t>sendo </a:t>
            </a:r>
            <a:r>
              <a:rPr lang="pt-BR" sz="2000" dirty="0"/>
              <a:t>42,7% (n= 224) relacionadas a produção e comércio de alimentos e bebidas, 19,7% (n=103) cabeleireiro e manicure e 13,7% (n=72) atividades de costura</a:t>
            </a:r>
            <a:r>
              <a:rPr lang="pt-BR" sz="2000" dirty="0" smtClean="0"/>
              <a:t>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769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350768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Cerca </a:t>
            </a:r>
            <a:r>
              <a:rPr lang="pt-BR" sz="2000" dirty="0">
                <a:solidFill>
                  <a:schemeClr val="tx1"/>
                </a:solidFill>
              </a:rPr>
              <a:t>de 74% (n=376) das AED se realizavam dentro de </a:t>
            </a:r>
            <a:r>
              <a:rPr lang="pt-BR" sz="2000" dirty="0" smtClean="0">
                <a:solidFill>
                  <a:schemeClr val="tx1"/>
                </a:solidFill>
              </a:rPr>
              <a:t>casa;</a:t>
            </a:r>
          </a:p>
          <a:p>
            <a:pPr marL="285750" indent="-285750">
              <a:buFont typeface="Wingdings" pitchFamily="2" charset="2"/>
              <a:buChar char="Ø"/>
            </a:pPr>
            <a:endParaRPr lang="pt-BR" sz="500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tx1"/>
                </a:solidFill>
              </a:rPr>
              <a:t>Em relação a presença de riscos nas AED: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31,4</a:t>
            </a:r>
            <a:r>
              <a:rPr lang="pt-BR" sz="2000" dirty="0">
                <a:solidFill>
                  <a:schemeClr val="tx1"/>
                </a:solidFill>
              </a:rPr>
              <a:t>% (n=141) sobrecarga de peso;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45,4% (n=68) a riscos </a:t>
            </a:r>
            <a:r>
              <a:rPr lang="pt-BR" sz="2000" dirty="0" smtClean="0">
                <a:solidFill>
                  <a:schemeClr val="tx1"/>
                </a:solidFill>
              </a:rPr>
              <a:t>biológicos;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56,9</a:t>
            </a:r>
            <a:r>
              <a:rPr lang="pt-BR" sz="2000" dirty="0">
                <a:solidFill>
                  <a:schemeClr val="tx1"/>
                </a:solidFill>
              </a:rPr>
              <a:t>% (n= 298) das AED havia exposição dos trabalhadores a riscos químicos;</a:t>
            </a:r>
          </a:p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</a:rPr>
              <a:t>57,1% (n=270) a ruídos elevados;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79,8</a:t>
            </a:r>
            <a:r>
              <a:rPr lang="pt-BR" sz="2000" dirty="0">
                <a:solidFill>
                  <a:srgbClr val="FF0000"/>
                </a:solidFill>
              </a:rPr>
              <a:t>% (n=372) a riscos de acidentes de trabalho grave</a:t>
            </a:r>
            <a:r>
              <a:rPr lang="pt-BR" sz="20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BR" sz="500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Houve o registro de 11 casos de trabalho </a:t>
            </a:r>
            <a:r>
              <a:rPr lang="pt-BR" sz="2000" dirty="0" smtClean="0">
                <a:solidFill>
                  <a:schemeClr val="tx1"/>
                </a:solidFill>
              </a:rPr>
              <a:t>infantil;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pt-BR" sz="500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</a:rPr>
              <a:t>Notificação de 41 agravos relacionados com o trabalho, sendo a maior parte 53,7% (n=22) Ler/</a:t>
            </a:r>
            <a:r>
              <a:rPr lang="pt-BR" sz="2000" dirty="0" err="1">
                <a:solidFill>
                  <a:schemeClr val="tx1"/>
                </a:solidFill>
              </a:rPr>
              <a:t>Dort</a:t>
            </a:r>
            <a:r>
              <a:rPr lang="pt-BR" sz="2000" dirty="0">
                <a:solidFill>
                  <a:schemeClr val="tx1"/>
                </a:solidFill>
              </a:rPr>
              <a:t>, seguido por Acidente de Trabalho Grave e com Óbito 17,1% (n=7).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506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99320"/>
              </p:ext>
            </p:extLst>
          </p:nvPr>
        </p:nvGraphicFramePr>
        <p:xfrm>
          <a:off x="611560" y="4221088"/>
          <a:ext cx="8352928" cy="2271076"/>
        </p:xfrm>
        <a:graphic>
          <a:graphicData uri="http://schemas.openxmlformats.org/drawingml/2006/table">
            <a:tbl>
              <a:tblPr/>
              <a:tblGrid>
                <a:gridCol w="6591520"/>
                <a:gridCol w="880704"/>
                <a:gridCol w="880704"/>
              </a:tblGrid>
              <a:tr h="51984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Tabela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Proporção de inspeção realizada na etapa prática, conforme Atividade Econômica Domiciliar (AED), zona urbana, Itaberaba, Bahia, Brasil - 2014.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25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Atividade Econômica Domiciliar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4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Atividade de costura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104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Salão de beleza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104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Oficina mecânica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104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Outras (atividade econômica variada)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59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1042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Fonte: CEREST Itaberaba, 2014.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22472" y="313744"/>
            <a:ext cx="8686800" cy="838200"/>
          </a:xfrm>
        </p:spPr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Resultados</a:t>
            </a:r>
            <a:endParaRPr lang="pt-BR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271428"/>
            <a:ext cx="835292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u="sng" dirty="0" smtClean="0"/>
              <a:t>ATIVIDADES DE VISAT NAS AED</a:t>
            </a:r>
          </a:p>
          <a:p>
            <a:pPr algn="just"/>
            <a:endParaRPr lang="pt-BR" b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/>
              <a:t>Foram </a:t>
            </a:r>
            <a:r>
              <a:rPr lang="pt-BR" dirty="0"/>
              <a:t>realizadas 36 atividades de VISAT de inspeção em AED a maioria em atividades de costura 27,8% (n=10), salão de beleza 22,2% (n=8) e oficina mecânica 13,9% (n=5).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sz="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/>
              <a:t>Foi realizada uma investigação de acidente de trabalho grave de amputação de duas falanges em mão esquerda em uma máquina de sorvete. 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pt-BR" sz="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pt-BR" dirty="0"/>
              <a:t>Para cada uma destas inspeções foi elaborado juntamente com a ESF e NASF um PTS e/ou PTI. </a:t>
            </a:r>
          </a:p>
        </p:txBody>
      </p:sp>
    </p:spTree>
    <p:extLst>
      <p:ext uri="{BB962C8B-B14F-4D97-AF65-F5344CB8AC3E}">
        <p14:creationId xmlns:p14="http://schemas.microsoft.com/office/powerpoint/2010/main" val="2192042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Desdobramentos</a:t>
            </a:r>
            <a:endParaRPr lang="pt-BR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0405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Incorporação da Atenção à ST na APS com a efetiva atuação dos profissionais da rede </a:t>
            </a:r>
            <a:r>
              <a:rPr lang="pt-BR" sz="2200" dirty="0" smtClean="0">
                <a:solidFill>
                  <a:schemeClr val="tx1"/>
                </a:solidFill>
              </a:rPr>
              <a:t>primária;</a:t>
            </a:r>
          </a:p>
          <a:p>
            <a:pPr marL="514350" indent="-514350">
              <a:buFont typeface="+mj-lt"/>
              <a:buAutoNum type="arabicPeriod"/>
            </a:pPr>
            <a:endParaRPr lang="pt-BR" sz="5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200" dirty="0" smtClean="0">
                <a:solidFill>
                  <a:schemeClr val="tx1"/>
                </a:solidFill>
              </a:rPr>
              <a:t>Acompanhamento da execução dos </a:t>
            </a:r>
            <a:r>
              <a:rPr lang="pt-BR" sz="2200" dirty="0" err="1" smtClean="0">
                <a:solidFill>
                  <a:schemeClr val="tx1"/>
                </a:solidFill>
              </a:rPr>
              <a:t>PTS’s</a:t>
            </a:r>
            <a:r>
              <a:rPr lang="pt-BR" sz="22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endParaRPr lang="pt-BR" sz="5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Realização de ações de intervenção no território de acordo com o perfil </a:t>
            </a:r>
            <a:r>
              <a:rPr lang="pt-BR" sz="2200" dirty="0" smtClean="0">
                <a:solidFill>
                  <a:schemeClr val="tx1"/>
                </a:solidFill>
              </a:rPr>
              <a:t>produtivo;</a:t>
            </a:r>
          </a:p>
          <a:p>
            <a:pPr marL="514350" indent="-514350">
              <a:buFont typeface="+mj-lt"/>
              <a:buAutoNum type="arabicPeriod"/>
            </a:pPr>
            <a:endParaRPr lang="pt-BR" sz="5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Conclusão do curso para as </a:t>
            </a:r>
            <a:r>
              <a:rPr lang="pt-BR" sz="2200" dirty="0" err="1">
                <a:solidFill>
                  <a:schemeClr val="tx1"/>
                </a:solidFill>
              </a:rPr>
              <a:t>ESF’s</a:t>
            </a:r>
            <a:r>
              <a:rPr lang="pt-BR" sz="2200" dirty="0">
                <a:solidFill>
                  <a:schemeClr val="tx1"/>
                </a:solidFill>
              </a:rPr>
              <a:t> da Zona Rural de Itaberaba</a:t>
            </a:r>
            <a:r>
              <a:rPr lang="pt-BR" sz="22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endParaRPr lang="pt-BR" sz="5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Realização do curso para os municípios da </a:t>
            </a:r>
            <a:r>
              <a:rPr lang="pt-BR" sz="2200" dirty="0" smtClean="0">
                <a:solidFill>
                  <a:schemeClr val="tx1"/>
                </a:solidFill>
              </a:rPr>
              <a:t>região </a:t>
            </a:r>
            <a:r>
              <a:rPr lang="pt-BR" sz="2200" smtClean="0">
                <a:solidFill>
                  <a:schemeClr val="tx1"/>
                </a:solidFill>
              </a:rPr>
              <a:t>de saúde de </a:t>
            </a:r>
            <a:r>
              <a:rPr lang="pt-BR" sz="2200" dirty="0" smtClean="0">
                <a:solidFill>
                  <a:schemeClr val="tx1"/>
                </a:solidFill>
              </a:rPr>
              <a:t>Itaberaba (área de abrangência do CEREST);</a:t>
            </a:r>
          </a:p>
          <a:p>
            <a:pPr marL="514350" indent="-514350">
              <a:buFont typeface="+mj-lt"/>
              <a:buAutoNum type="arabicPeriod"/>
            </a:pPr>
            <a:endParaRPr lang="pt-BR" sz="5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200" dirty="0">
                <a:solidFill>
                  <a:schemeClr val="tx1"/>
                </a:solidFill>
              </a:rPr>
              <a:t>D</a:t>
            </a:r>
            <a:r>
              <a:rPr lang="pt-BR" sz="2200" dirty="0" smtClean="0">
                <a:solidFill>
                  <a:schemeClr val="tx1"/>
                </a:solidFill>
              </a:rPr>
              <a:t>ivulgação </a:t>
            </a:r>
            <a:r>
              <a:rPr lang="pt-BR" sz="2200" dirty="0">
                <a:solidFill>
                  <a:schemeClr val="tx1"/>
                </a:solidFill>
              </a:rPr>
              <a:t>da experiência à outros órgãos e colegiados de </a:t>
            </a:r>
            <a:r>
              <a:rPr lang="pt-BR" sz="2200" dirty="0" smtClean="0">
                <a:solidFill>
                  <a:schemeClr val="tx1"/>
                </a:solidFill>
              </a:rPr>
              <a:t>saúde;</a:t>
            </a:r>
          </a:p>
          <a:p>
            <a:pPr marL="514350" indent="-514350">
              <a:buFont typeface="+mj-lt"/>
              <a:buAutoNum type="arabicPeriod"/>
            </a:pPr>
            <a:endParaRPr lang="pt-BR" sz="5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200" dirty="0" smtClean="0">
                <a:solidFill>
                  <a:schemeClr val="tx1"/>
                </a:solidFill>
              </a:rPr>
              <a:t>Elaboração e publicação do artigo de relato da experiência e principais resultados</a:t>
            </a:r>
            <a:r>
              <a:rPr lang="pt-BR" sz="22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5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2811</TotalTime>
  <Words>933</Words>
  <Application>Microsoft Office PowerPoint</Application>
  <PresentationFormat>Apresentação na tela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Viagem</vt:lpstr>
      <vt:lpstr>Apresentação do PowerPoint</vt:lpstr>
      <vt:lpstr>Objetivo Geral</vt:lpstr>
      <vt:lpstr>Caminhar metodológico</vt:lpstr>
      <vt:lpstr>Caminhar metodológico</vt:lpstr>
      <vt:lpstr>Resultados</vt:lpstr>
      <vt:lpstr>Resultados</vt:lpstr>
      <vt:lpstr>Resultados</vt:lpstr>
      <vt:lpstr>Resultados</vt:lpstr>
      <vt:lpstr>Desdobramentos</vt:lpstr>
      <vt:lpstr>Conclusões</vt:lpstr>
      <vt:lpstr>Obrigada!!!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SMS</dc:creator>
  <cp:lastModifiedBy>Mariana Cardoso</cp:lastModifiedBy>
  <cp:revision>169</cp:revision>
  <cp:lastPrinted>2016-06-26T19:28:12Z</cp:lastPrinted>
  <dcterms:created xsi:type="dcterms:W3CDTF">2014-11-24T17:57:18Z</dcterms:created>
  <dcterms:modified xsi:type="dcterms:W3CDTF">2016-06-26T19:28:47Z</dcterms:modified>
</cp:coreProperties>
</file>