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AE6E6"/>
          </a:solidFill>
        </a:fill>
      </a:tcStyle>
    </a:wholeTbl>
    <a:band2H>
      <a:tcTxStyle/>
      <a:tcStyle>
        <a:tcBdr/>
        <a:fill>
          <a:solidFill>
            <a:srgbClr val="EDF3F3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0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-4846" y="275760"/>
            <a:ext cx="8691646" cy="3253746"/>
            <a:chOff x="0" y="0"/>
            <a:chExt cx="8691645" cy="3253745"/>
          </a:xfrm>
        </p:grpSpPr>
        <p:sp>
          <p:nvSpPr>
            <p:cNvPr id="14" name="Shape 14"/>
            <p:cNvSpPr/>
            <p:nvPr/>
          </p:nvSpPr>
          <p:spPr>
            <a:xfrm>
              <a:off x="0" y="690534"/>
              <a:ext cx="881146" cy="2563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34" y="2462"/>
                    <a:pt x="21600" y="6495"/>
                    <a:pt x="21600" y="10800"/>
                  </a:cubicBezTo>
                  <a:cubicBezTo>
                    <a:pt x="21600" y="15105"/>
                    <a:pt x="13534" y="19138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6" y="0"/>
              <a:ext cx="673148" cy="260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18" y="2440"/>
                    <a:pt x="21600" y="6481"/>
                    <a:pt x="21600" y="10800"/>
                  </a:cubicBezTo>
                  <a:cubicBezTo>
                    <a:pt x="21600" y="15119"/>
                    <a:pt x="13518" y="19160"/>
                    <a:pt x="2" y="21600"/>
                  </a:cubicBezTo>
                  <a:cubicBezTo>
                    <a:pt x="2" y="21600"/>
                    <a:pt x="2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376445" y="1248239"/>
              <a:ext cx="731520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>
                  <a:uFillTx/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1370012" y="0"/>
            <a:ext cx="7313613" cy="1444625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1370012" y="1827212"/>
            <a:ext cx="7313613" cy="503078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553200" y="6423659"/>
            <a:ext cx="2133600" cy="281941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7"/>
          <p:cNvGrpSpPr/>
          <p:nvPr/>
        </p:nvGrpSpPr>
        <p:grpSpPr>
          <a:xfrm>
            <a:off x="-4808" y="698942"/>
            <a:ext cx="8691609" cy="4194927"/>
            <a:chOff x="0" y="0"/>
            <a:chExt cx="8691607" cy="4194926"/>
          </a:xfrm>
        </p:grpSpPr>
        <p:sp>
          <p:nvSpPr>
            <p:cNvPr id="34" name="Shape 34"/>
            <p:cNvSpPr/>
            <p:nvPr/>
          </p:nvSpPr>
          <p:spPr>
            <a:xfrm>
              <a:off x="1452607" y="1815657"/>
              <a:ext cx="723900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>
                  <a:uFillTx/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9493" y="807989"/>
              <a:ext cx="1138315" cy="338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" y="0"/>
                  </a:moveTo>
                  <a:cubicBezTo>
                    <a:pt x="13062" y="1790"/>
                    <a:pt x="21600" y="6059"/>
                    <a:pt x="21600" y="10800"/>
                  </a:cubicBezTo>
                  <a:cubicBezTo>
                    <a:pt x="21600" y="15540"/>
                    <a:pt x="13062" y="19809"/>
                    <a:pt x="1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1" y="21600"/>
                  </a:lnTo>
                  <a:lnTo>
                    <a:pt x="1" y="0"/>
                  </a:lnTo>
                  <a:lnTo>
                    <a:pt x="0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820783" cy="3250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" y="0"/>
                  </a:moveTo>
                  <a:cubicBezTo>
                    <a:pt x="13582" y="2530"/>
                    <a:pt x="21600" y="6538"/>
                    <a:pt x="21600" y="10800"/>
                  </a:cubicBezTo>
                  <a:cubicBezTo>
                    <a:pt x="21600" y="15061"/>
                    <a:pt x="13582" y="19070"/>
                    <a:pt x="2" y="21600"/>
                  </a:cubicBezTo>
                  <a:cubicBezTo>
                    <a:pt x="0" y="21600"/>
                    <a:pt x="0" y="21600"/>
                    <a:pt x="0" y="21600"/>
                  </a:cubicBezTo>
                  <a:lnTo>
                    <a:pt x="2" y="2160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xfrm>
            <a:off x="6553200" y="6423659"/>
            <a:ext cx="2133600" cy="281941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906462" y="4343400"/>
            <a:ext cx="7405688" cy="0"/>
          </a:xfrm>
          <a:prstGeom prst="line">
            <a:avLst/>
          </a:prstGeom>
          <a:ln w="6350">
            <a:solidFill>
              <a:srgbClr val="7F7F7F"/>
            </a:solidFill>
          </a:ln>
        </p:spPr>
        <p:txBody>
          <a:bodyPr lIns="45719" rIns="45719"/>
          <a:lstStyle/>
          <a:p>
            <a:pPr defTabSz="457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906462" y="4343400"/>
            <a:ext cx="7405688" cy="0"/>
          </a:xfrm>
          <a:prstGeom prst="line">
            <a:avLst/>
          </a:prstGeom>
          <a:ln w="6350">
            <a:solidFill>
              <a:srgbClr val="7F7F7F"/>
            </a:solidFill>
          </a:ln>
        </p:spPr>
        <p:txBody>
          <a:bodyPr lIns="45719" rIns="45719"/>
          <a:lstStyle/>
          <a:p>
            <a:pPr defTabSz="457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3030537" y="0"/>
            <a:ext cx="47626" cy="68580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068"/>
                </a:solidFill>
                <a:uFill>
                  <a:solidFill>
                    <a:srgbClr val="344068"/>
                  </a:solidFill>
                </a:u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822325" y="0"/>
            <a:ext cx="7543800" cy="1736725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48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822325" y="1846262"/>
            <a:ext cx="7543800" cy="5011738"/>
          </a:xfrm>
          <a:prstGeom prst="rect">
            <a:avLst/>
          </a:prstGeom>
        </p:spPr>
        <p:txBody>
          <a:bodyPr lIns="0" tIns="0" rIns="0" bIns="0"/>
          <a:lstStyle>
            <a:lvl1pPr marL="90487" indent="-9048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 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  <a:lvl2pPr marL="402872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2pPr>
            <a:lvl3pPr marL="644978" indent="-260803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3pPr>
            <a:lvl4pPr marL="769584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4pPr>
            <a:lvl5pPr marL="952147" indent="-202847" algn="l">
              <a:lnSpc>
                <a:spcPct val="90000"/>
              </a:lnSpc>
              <a:spcBef>
                <a:spcPts val="1200"/>
              </a:spcBef>
              <a:buClr>
                <a:srgbClr val="1CADE4"/>
              </a:buClr>
              <a:buSzPct val="100000"/>
              <a:buFont typeface="Trebuchet MS"/>
              <a:buChar char="◦"/>
              <a:defRPr sz="200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6" name="Shape 10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6400800"/>
            <a:ext cx="9144002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/>
          <p:cNvSpPr/>
          <p:nvPr/>
        </p:nvSpPr>
        <p:spPr>
          <a:xfrm>
            <a:off x="-1" y="6334125"/>
            <a:ext cx="9144002" cy="66675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Shape 4"/>
          <p:cNvSpPr/>
          <p:nvPr/>
        </p:nvSpPr>
        <p:spPr>
          <a:xfrm>
            <a:off x="895350" y="1738312"/>
            <a:ext cx="7475538" cy="1"/>
          </a:xfrm>
          <a:prstGeom prst="line">
            <a:avLst/>
          </a:prstGeom>
          <a:ln w="6350">
            <a:solidFill>
              <a:srgbClr val="7F7F7F"/>
            </a:solidFill>
          </a:ln>
        </p:spPr>
        <p:txBody>
          <a:bodyPr lIns="45719" rIns="45719"/>
          <a:lstStyle/>
          <a:p>
            <a:pPr defTabSz="45720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7424737" y="6526530"/>
            <a:ext cx="984251" cy="2311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>
                <a:solidFill>
                  <a:schemeClr val="accent3">
                    <a:lumOff val="44000"/>
                  </a:schemeClr>
                </a:solidFill>
                <a:uFill>
                  <a:solidFill>
                    <a:schemeClr val="accent3">
                      <a:lumOff val="44000"/>
                    </a:schemeClr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/>
          <a:lstStyle/>
          <a:p>
            <a:r>
              <a:t>Texto do Título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6666"/>
          </a:solidFill>
          <a:uFill>
            <a:solidFill>
              <a:srgbClr val="006666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1pPr>
      <a:lvl2pPr marL="788669" marR="0" indent="-331469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●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2pPr>
      <a:lvl3pPr marL="1215736" marR="0" indent="-301336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5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3pPr>
      <a:lvl4pPr marL="1720515" marR="0" indent="-348915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70000"/>
        <a:buFont typeface="Wingdings"/>
        <a:buChar char="●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4pPr>
      <a:lvl5pPr marL="2197100" marR="0" indent="-3683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○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5pPr>
      <a:lvl6pPr marL="2654300" marR="0" indent="-3683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6pPr>
      <a:lvl7pPr marL="3111500" marR="0" indent="-3683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7pPr>
      <a:lvl8pPr marL="3568700" marR="0" indent="-3683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8pPr>
      <a:lvl9pPr marL="4025900" marR="0" indent="-368300" algn="just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6666"/>
        </a:buClr>
        <a:buSzPct val="60000"/>
        <a:buFont typeface="Wingdings"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chemeClr val="accent3">
                <a:lumOff val="44000"/>
              </a:schemeClr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4294967295"/>
          </p:nvPr>
        </p:nvSpPr>
        <p:spPr>
          <a:xfrm>
            <a:off x="359568" y="2031117"/>
            <a:ext cx="8424864" cy="378127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Bef>
                <a:spcPts val="300"/>
              </a:spcBef>
              <a:buSzTx/>
              <a:buNone/>
              <a:defRPr sz="3100"/>
            </a:pPr>
            <a:endParaRPr dirty="0"/>
          </a:p>
          <a:p>
            <a:pPr marL="0" indent="0" algn="ctr">
              <a:spcBef>
                <a:spcPts val="300"/>
              </a:spcBef>
              <a:buSzTx/>
              <a:buNone/>
              <a:defRPr sz="3100"/>
            </a:pPr>
            <a:r>
              <a:rPr b="1" dirty="0" err="1">
                <a:latin typeface="+mn-lt"/>
                <a:ea typeface="+mn-ea"/>
                <a:cs typeface="+mn-cs"/>
                <a:sym typeface="Arial"/>
              </a:rPr>
              <a:t>Programa</a:t>
            </a:r>
            <a:r>
              <a:rPr b="1" dirty="0">
                <a:latin typeface="+mn-lt"/>
                <a:ea typeface="+mn-ea"/>
                <a:cs typeface="+mn-cs"/>
                <a:sym typeface="Arial"/>
              </a:rPr>
              <a:t> de </a:t>
            </a:r>
            <a:r>
              <a:rPr b="1" dirty="0" err="1">
                <a:latin typeface="+mn-lt"/>
                <a:ea typeface="+mn-ea"/>
                <a:cs typeface="+mn-cs"/>
                <a:sym typeface="Arial"/>
              </a:rPr>
              <a:t>Formação</a:t>
            </a:r>
            <a:r>
              <a:rPr b="1" dirty="0">
                <a:latin typeface="+mn-lt"/>
                <a:ea typeface="+mn-ea"/>
                <a:cs typeface="+mn-cs"/>
                <a:sym typeface="Arial"/>
              </a:rPr>
              <a:t> em </a:t>
            </a:r>
            <a:r>
              <a:rPr b="1" dirty="0" err="1">
                <a:latin typeface="+mn-lt"/>
                <a:ea typeface="+mn-ea"/>
                <a:cs typeface="+mn-cs"/>
                <a:sym typeface="Arial"/>
              </a:rPr>
              <a:t>Saúde</a:t>
            </a:r>
            <a:r>
              <a:rPr b="1" dirty="0">
                <a:latin typeface="+mn-lt"/>
                <a:ea typeface="+mn-ea"/>
                <a:cs typeface="+mn-cs"/>
                <a:sym typeface="Arial"/>
              </a:rPr>
              <a:t> do </a:t>
            </a:r>
            <a:r>
              <a:rPr b="1" dirty="0" err="1">
                <a:latin typeface="+mn-lt"/>
                <a:ea typeface="+mn-ea"/>
                <a:cs typeface="+mn-cs"/>
                <a:sym typeface="Arial"/>
              </a:rPr>
              <a:t>Trabalhador</a:t>
            </a:r>
            <a:r>
              <a:rPr b="1" dirty="0">
                <a:latin typeface="+mn-lt"/>
                <a:ea typeface="+mn-ea"/>
                <a:cs typeface="+mn-cs"/>
                <a:sym typeface="Arial"/>
              </a:rPr>
              <a:t> da ENSP</a:t>
            </a:r>
          </a:p>
          <a:p>
            <a:pPr marL="0" indent="0" algn="ctr">
              <a:spcBef>
                <a:spcPts val="300"/>
              </a:spcBef>
              <a:buSzTx/>
              <a:buNone/>
              <a:defRPr sz="3100"/>
            </a:pPr>
            <a:endParaRPr b="1" dirty="0">
              <a:latin typeface="+mn-lt"/>
              <a:ea typeface="+mn-ea"/>
              <a:cs typeface="+mn-cs"/>
              <a:sym typeface="Arial"/>
            </a:endParaRPr>
          </a:p>
          <a:p>
            <a:pPr marL="0" indent="0" algn="ctr">
              <a:spcBef>
                <a:spcPts val="300"/>
              </a:spcBef>
              <a:buSzTx/>
              <a:buNone/>
              <a:defRPr sz="2800"/>
            </a:pPr>
            <a:r>
              <a:rPr sz="2400" b="1" dirty="0">
                <a:latin typeface="+mn-lt"/>
                <a:ea typeface="+mn-ea"/>
                <a:cs typeface="+mn-cs"/>
                <a:sym typeface="Arial"/>
              </a:rPr>
              <a:t>Centro de </a:t>
            </a:r>
            <a:r>
              <a:rPr sz="2400" b="1" dirty="0" err="1">
                <a:latin typeface="+mn-lt"/>
                <a:ea typeface="+mn-ea"/>
                <a:cs typeface="+mn-cs"/>
                <a:sym typeface="Arial"/>
              </a:rPr>
              <a:t>Estudos</a:t>
            </a:r>
            <a:r>
              <a:rPr sz="2400" b="1" dirty="0">
                <a:latin typeface="+mn-lt"/>
                <a:ea typeface="+mn-ea"/>
                <a:cs typeface="+mn-cs"/>
                <a:sym typeface="Arial"/>
              </a:rPr>
              <a:t> em </a:t>
            </a:r>
            <a:r>
              <a:rPr sz="2400" b="1" dirty="0" err="1">
                <a:latin typeface="+mn-lt"/>
                <a:ea typeface="+mn-ea"/>
                <a:cs typeface="+mn-cs"/>
                <a:sym typeface="Arial"/>
              </a:rPr>
              <a:t>Saúde</a:t>
            </a:r>
            <a:r>
              <a:rPr sz="2400" b="1" dirty="0">
                <a:latin typeface="+mn-lt"/>
                <a:ea typeface="+mn-ea"/>
                <a:cs typeface="+mn-cs"/>
                <a:sym typeface="Arial"/>
              </a:rPr>
              <a:t> do </a:t>
            </a:r>
            <a:r>
              <a:rPr sz="2400" b="1" dirty="0" err="1">
                <a:latin typeface="+mn-lt"/>
                <a:ea typeface="+mn-ea"/>
                <a:cs typeface="+mn-cs"/>
                <a:sym typeface="Arial"/>
              </a:rPr>
              <a:t>Trabalhador</a:t>
            </a:r>
            <a:r>
              <a:rPr sz="2400" b="1" dirty="0">
                <a:latin typeface="+mn-lt"/>
                <a:ea typeface="+mn-ea"/>
                <a:cs typeface="+mn-cs"/>
                <a:sym typeface="Arial"/>
              </a:rPr>
              <a:t> e </a:t>
            </a:r>
            <a:r>
              <a:rPr sz="2400" b="1" dirty="0" err="1">
                <a:latin typeface="+mn-lt"/>
                <a:ea typeface="+mn-ea"/>
                <a:cs typeface="+mn-cs"/>
                <a:sym typeface="Arial"/>
              </a:rPr>
              <a:t>Ecologia</a:t>
            </a:r>
            <a:r>
              <a:rPr sz="2400" b="1" dirty="0">
                <a:latin typeface="+mn-lt"/>
                <a:ea typeface="+mn-ea"/>
                <a:cs typeface="+mn-cs"/>
                <a:sym typeface="Arial"/>
              </a:rPr>
              <a:t> Humana - CESTEH</a:t>
            </a:r>
          </a:p>
        </p:txBody>
      </p:sp>
      <p:pic>
        <p:nvPicPr>
          <p:cNvPr id="116" name="image.png"/>
          <p:cNvPicPr>
            <a:picLocks noChangeAspect="1"/>
          </p:cNvPicPr>
          <p:nvPr/>
        </p:nvPicPr>
        <p:blipFill>
          <a:blip r:embed="rId2">
            <a:extLst/>
          </a:blip>
          <a:srcRect b="20640"/>
          <a:stretch>
            <a:fillRect/>
          </a:stretch>
        </p:blipFill>
        <p:spPr>
          <a:xfrm>
            <a:off x="684212" y="333374"/>
            <a:ext cx="2838451" cy="1152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 image1.jpg" descr="Description: image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6687" y="260350"/>
            <a:ext cx="1825626" cy="1439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562516" y="763825"/>
            <a:ext cx="8320936" cy="1068150"/>
          </a:xfrm>
          <a:prstGeom prst="rect">
            <a:avLst/>
          </a:prstGeom>
          <a:gradFill>
            <a:gsLst>
              <a:gs pos="0">
                <a:schemeClr val="accent4">
                  <a:lumOff val="28974"/>
                </a:schemeClr>
              </a:gs>
              <a:gs pos="35000">
                <a:srgbClr val="CFCFCF"/>
              </a:gs>
              <a:gs pos="100000">
                <a:schemeClr val="accent4">
                  <a:lumOff val="48879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algn="ctr"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FORMAÇÃO HUMANA NAS CNST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21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8478" y="2247822"/>
            <a:ext cx="8140794" cy="25232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747197" y="280640"/>
            <a:ext cx="7936428" cy="1163985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300"/>
              </a:spcBef>
              <a:buClr>
                <a:srgbClr val="006666"/>
              </a:buClr>
              <a:buFont typeface="Wingdings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b="1">
                <a:latin typeface="+mn-lt"/>
                <a:ea typeface="+mn-ea"/>
                <a:cs typeface="+mn-cs"/>
                <a:sym typeface="Arial"/>
              </a:rPr>
              <a:t>Programa de Formação em Saúde do Trabalhador da ENSP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1025327" y="1728281"/>
            <a:ext cx="7380168" cy="4523444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2800" u="sng">
                <a:uFillTx/>
                <a:latin typeface="+mj-lt"/>
                <a:ea typeface="+mj-ea"/>
                <a:cs typeface="+mj-cs"/>
                <a:sym typeface="Helvetica"/>
              </a:defRPr>
            </a:pPr>
            <a:r>
              <a:t>Eixos comuns</a:t>
            </a:r>
          </a:p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2400">
                <a:uFillTx/>
                <a:latin typeface="+mj-lt"/>
                <a:ea typeface="+mj-ea"/>
                <a:cs typeface="+mj-cs"/>
                <a:sym typeface="Helvetica"/>
              </a:defRPr>
            </a:pPr>
            <a:r>
              <a:t>Diretrizes; Principios; Valores; Atividades;…</a:t>
            </a:r>
          </a:p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24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2700" u="sng">
                <a:uFillTx/>
                <a:latin typeface="+mj-lt"/>
                <a:ea typeface="+mj-ea"/>
                <a:cs typeface="+mj-cs"/>
                <a:sym typeface="Helvetica"/>
              </a:defRPr>
            </a:pPr>
            <a:r>
              <a:t>Níveis</a:t>
            </a:r>
          </a:p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2400">
                <a:uFillTx/>
                <a:latin typeface="+mj-lt"/>
                <a:ea typeface="+mj-ea"/>
                <a:cs typeface="+mj-cs"/>
                <a:sym typeface="Helvetica"/>
              </a:defRPr>
            </a:pPr>
            <a:r>
              <a:t>Mestrado Profissional; Especialização; Residência Multiprofissional em ST; Aperfeiçoamento; Atualização; Cursos diversos; Formação não-escolarizada;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828075" y="282192"/>
            <a:ext cx="7752478" cy="96554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300"/>
              </a:spcBef>
              <a:buClr>
                <a:srgbClr val="006666"/>
              </a:buClr>
              <a:buFont typeface="Wingdings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Verdana"/>
                <a:ea typeface="Verdana"/>
                <a:cs typeface="Verdana"/>
                <a:sym typeface="Verdana"/>
              </a:defRPr>
            </a:pPr>
            <a:r>
              <a:rPr sz="2800" b="1" dirty="0" err="1">
                <a:latin typeface="+mn-lt"/>
                <a:ea typeface="+mn-ea"/>
                <a:cs typeface="+mn-cs"/>
                <a:sym typeface="Arial"/>
              </a:rPr>
              <a:t>Programa</a:t>
            </a:r>
            <a:r>
              <a:rPr sz="2800" b="1" dirty="0">
                <a:latin typeface="+mn-lt"/>
                <a:ea typeface="+mn-ea"/>
                <a:cs typeface="+mn-cs"/>
                <a:sym typeface="Arial"/>
              </a:rPr>
              <a:t> de </a:t>
            </a:r>
            <a:r>
              <a:rPr sz="2800" b="1" dirty="0" err="1">
                <a:latin typeface="+mn-lt"/>
                <a:ea typeface="+mn-ea"/>
                <a:cs typeface="+mn-cs"/>
                <a:sym typeface="Arial"/>
              </a:rPr>
              <a:t>Formação</a:t>
            </a:r>
            <a:r>
              <a:rPr sz="2800" b="1" dirty="0">
                <a:latin typeface="+mn-lt"/>
                <a:ea typeface="+mn-ea"/>
                <a:cs typeface="+mn-cs"/>
                <a:sym typeface="Arial"/>
              </a:rPr>
              <a:t> em </a:t>
            </a:r>
            <a:r>
              <a:rPr sz="2800" b="1" dirty="0" err="1">
                <a:latin typeface="+mn-lt"/>
                <a:ea typeface="+mn-ea"/>
                <a:cs typeface="+mn-cs"/>
                <a:sym typeface="Arial"/>
              </a:rPr>
              <a:t>Saúde</a:t>
            </a:r>
            <a:r>
              <a:rPr sz="2800" b="1" dirty="0">
                <a:latin typeface="+mn-lt"/>
                <a:ea typeface="+mn-ea"/>
                <a:cs typeface="+mn-cs"/>
                <a:sym typeface="Arial"/>
              </a:rPr>
              <a:t> do </a:t>
            </a:r>
            <a:r>
              <a:rPr sz="2800" b="1" dirty="0" err="1">
                <a:latin typeface="+mn-lt"/>
                <a:ea typeface="+mn-ea"/>
                <a:cs typeface="+mn-cs"/>
                <a:sym typeface="Arial"/>
              </a:rPr>
              <a:t>Trabalhador</a:t>
            </a:r>
            <a:r>
              <a:rPr sz="2800" b="1" dirty="0">
                <a:latin typeface="+mn-lt"/>
                <a:ea typeface="+mn-ea"/>
                <a:cs typeface="+mn-cs"/>
                <a:sym typeface="Arial"/>
              </a:rPr>
              <a:t> da ENSP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74" y="282191"/>
            <a:ext cx="8020279" cy="55643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60275" y="2730340"/>
            <a:ext cx="2589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1"/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Oficinas </a:t>
            </a:r>
            <a:r>
              <a:rPr lang="pt-BR" sz="1600" kern="1200" dirty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com atores com profissionais que atuam no âmbito da formação em ST (IES, CEREST, </a:t>
            </a:r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Universidades</a:t>
            </a:r>
            <a:r>
              <a:rPr lang="pt-BR" sz="1600" kern="1200" dirty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hangingPunct="1"/>
            <a:endParaRPr lang="pt-BR" sz="1600" kern="1200" dirty="0" smtClean="0">
              <a:solidFill>
                <a:prstClr val="black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Produção de inquéritos, estudos e pesquisas sobre a formação em Saúde do Trabalhador;</a:t>
            </a:r>
          </a:p>
          <a:p>
            <a:pPr hangingPunct="1"/>
            <a:endParaRPr lang="pt-BR" sz="1600" kern="1200" dirty="0" smtClean="0">
              <a:solidFill>
                <a:prstClr val="black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r>
              <a:rPr lang="pt-BR" sz="1600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Elaboração de documento de referência</a:t>
            </a:r>
            <a:endParaRPr lang="pt-BR" sz="1600" kern="1200" dirty="0">
              <a:solidFill>
                <a:prstClr val="black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/>
            <a:endParaRPr lang="pt-BR" sz="1600" kern="1200" dirty="0">
              <a:solidFill>
                <a:prstClr val="black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1"/>
            <a:r>
              <a:rPr lang="pt-BR" sz="1600" b="1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Julho </a:t>
            </a:r>
            <a:r>
              <a:rPr lang="pt-BR" sz="1600" b="1" kern="1200" dirty="0" smtClean="0">
                <a:solidFill>
                  <a:prstClr val="black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352879" y="2638007"/>
            <a:ext cx="264121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n-lt"/>
              </a:rPr>
              <a:t>O</a:t>
            </a:r>
            <a:r>
              <a:rPr lang="pt-BR" sz="1600" dirty="0" smtClean="0">
                <a:latin typeface="+mn-lt"/>
              </a:rPr>
              <a:t>ficinas </a:t>
            </a:r>
            <a:r>
              <a:rPr lang="pt-BR" sz="1600" dirty="0" smtClean="0">
                <a:latin typeface="+mn-lt"/>
              </a:rPr>
              <a:t>com os </a:t>
            </a:r>
            <a:r>
              <a:rPr lang="pt-BR" sz="1600" dirty="0" smtClean="0">
                <a:latin typeface="+mn-lt"/>
              </a:rPr>
              <a:t>autores;</a:t>
            </a:r>
          </a:p>
          <a:p>
            <a:r>
              <a:rPr lang="pt-BR" sz="1600" dirty="0" smtClean="0">
                <a:latin typeface="+mn-lt"/>
              </a:rPr>
              <a:t> </a:t>
            </a:r>
          </a:p>
          <a:p>
            <a:r>
              <a:rPr lang="pt-BR" sz="1600" dirty="0" smtClean="0">
                <a:latin typeface="+mn-lt"/>
              </a:rPr>
              <a:t>Análise e discussão </a:t>
            </a:r>
            <a:r>
              <a:rPr lang="pt-BR" sz="1600" dirty="0" smtClean="0">
                <a:latin typeface="+mn-lt"/>
              </a:rPr>
              <a:t>do </a:t>
            </a:r>
            <a:r>
              <a:rPr lang="pt-BR" sz="1600" dirty="0" smtClean="0">
                <a:latin typeface="+mn-lt"/>
              </a:rPr>
              <a:t>documento de </a:t>
            </a:r>
            <a:r>
              <a:rPr lang="pt-BR" sz="1600" dirty="0" smtClean="0">
                <a:latin typeface="+mn-lt"/>
              </a:rPr>
              <a:t>referencia;</a:t>
            </a:r>
          </a:p>
          <a:p>
            <a:endParaRPr lang="pt-BR" sz="1600" dirty="0" smtClean="0">
              <a:latin typeface="+mn-lt"/>
            </a:endParaRPr>
          </a:p>
          <a:p>
            <a:r>
              <a:rPr lang="pt-BR" sz="1600" dirty="0" smtClean="0">
                <a:latin typeface="+mn-lt"/>
              </a:rPr>
              <a:t>Definição de parâmetros, princípios, diretrizes</a:t>
            </a:r>
            <a:r>
              <a:rPr lang="pt-BR" sz="1600" dirty="0" smtClean="0">
                <a:latin typeface="+mn-lt"/>
              </a:rPr>
              <a:t>, modelos </a:t>
            </a:r>
            <a:r>
              <a:rPr lang="pt-BR" sz="1600" dirty="0" smtClean="0">
                <a:latin typeface="+mn-lt"/>
              </a:rPr>
              <a:t>e atividades curriculares, abordagem metodológica, </a:t>
            </a:r>
            <a:r>
              <a:rPr lang="pt-BR" sz="1600" dirty="0" smtClean="0">
                <a:latin typeface="+mn-lt"/>
              </a:rPr>
              <a:t>etc. </a:t>
            </a:r>
            <a:endParaRPr lang="pt-BR" sz="1600" dirty="0" smtClean="0">
              <a:latin typeface="+mn-lt"/>
            </a:endParaRPr>
          </a:p>
          <a:p>
            <a:endParaRPr lang="pt-BR" sz="1600" dirty="0">
              <a:latin typeface="+mn-lt"/>
            </a:endParaRPr>
          </a:p>
          <a:p>
            <a:endParaRPr lang="pt-BR" sz="1600" b="1" dirty="0" smtClean="0">
              <a:latin typeface="+mn-lt"/>
            </a:endParaRPr>
          </a:p>
          <a:p>
            <a:pPr algn="ctr"/>
            <a:endParaRPr lang="pt-BR" sz="1600" b="1" dirty="0" smtClean="0">
              <a:latin typeface="+mn-lt"/>
            </a:endParaRPr>
          </a:p>
          <a:p>
            <a:pPr algn="ctr"/>
            <a:endParaRPr lang="pt-BR" sz="1600" b="1" dirty="0">
              <a:latin typeface="+mn-lt"/>
            </a:endParaRPr>
          </a:p>
          <a:p>
            <a:pPr algn="ctr"/>
            <a:endParaRPr lang="pt-BR" sz="1600" b="1" dirty="0" smtClean="0">
              <a:latin typeface="+mn-lt"/>
            </a:endParaRPr>
          </a:p>
          <a:p>
            <a:pPr algn="ctr"/>
            <a:r>
              <a:rPr lang="pt-BR" sz="1600" b="1" dirty="0" smtClean="0">
                <a:latin typeface="+mn-lt"/>
              </a:rPr>
              <a:t>Dezembro 2017</a:t>
            </a:r>
            <a:endParaRPr lang="pt-BR" sz="1600" dirty="0" smtClean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994091" y="2638006"/>
            <a:ext cx="2789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+mn-lt"/>
              </a:rPr>
              <a:t>Oficinas </a:t>
            </a:r>
            <a:r>
              <a:rPr lang="pt-BR" sz="1600" dirty="0" smtClean="0">
                <a:latin typeface="+mn-lt"/>
              </a:rPr>
              <a:t>com os </a:t>
            </a:r>
            <a:r>
              <a:rPr lang="pt-BR" sz="1600" dirty="0" smtClean="0">
                <a:latin typeface="+mn-lt"/>
              </a:rPr>
              <a:t>autores;</a:t>
            </a:r>
          </a:p>
          <a:p>
            <a:endParaRPr lang="pt-BR" sz="1600" dirty="0" smtClean="0">
              <a:latin typeface="+mn-lt"/>
            </a:endParaRPr>
          </a:p>
          <a:p>
            <a:r>
              <a:rPr lang="pt-BR" sz="1600" dirty="0" smtClean="0">
                <a:latin typeface="+mn-lt"/>
              </a:rPr>
              <a:t>Elaboração do programa de </a:t>
            </a:r>
            <a:r>
              <a:rPr lang="pt-BR" sz="1600" dirty="0" smtClean="0">
                <a:latin typeface="+mn-lt"/>
              </a:rPr>
              <a:t>formação:</a:t>
            </a:r>
          </a:p>
          <a:p>
            <a:r>
              <a:rPr lang="pt-BR" sz="1600" dirty="0" smtClean="0">
                <a:latin typeface="+mn-lt"/>
              </a:rPr>
              <a:t>(</a:t>
            </a:r>
            <a:r>
              <a:rPr lang="pt-BR" sz="1600" dirty="0" smtClean="0">
                <a:latin typeface="+mn-lt"/>
              </a:rPr>
              <a:t>Mestrado Profissional, Especialização presencial e EAD, </a:t>
            </a:r>
            <a:r>
              <a:rPr lang="pt-BR" sz="1600" dirty="0" smtClean="0">
                <a:latin typeface="+mn-lt"/>
              </a:rPr>
              <a:t>Residência Multiprofissional, Aperfeiçoamento</a:t>
            </a:r>
            <a:r>
              <a:rPr lang="pt-BR" sz="1600" dirty="0" smtClean="0">
                <a:latin typeface="+mn-lt"/>
              </a:rPr>
              <a:t>, </a:t>
            </a:r>
            <a:r>
              <a:rPr lang="pt-BR" sz="1600" dirty="0" smtClean="0">
                <a:latin typeface="+mn-lt"/>
              </a:rPr>
              <a:t>Atualização</a:t>
            </a:r>
            <a:r>
              <a:rPr lang="pt-BR" sz="1600" dirty="0" smtClean="0">
                <a:latin typeface="+mn-lt"/>
              </a:rPr>
              <a:t>, Formação </a:t>
            </a:r>
            <a:r>
              <a:rPr lang="pt-BR" sz="1600" dirty="0" smtClean="0">
                <a:latin typeface="+mn-lt"/>
              </a:rPr>
              <a:t>Inicial </a:t>
            </a:r>
            <a:r>
              <a:rPr lang="pt-BR" sz="1600" dirty="0" smtClean="0">
                <a:latin typeface="+mn-lt"/>
              </a:rPr>
              <a:t>e </a:t>
            </a:r>
            <a:r>
              <a:rPr lang="pt-BR" sz="1600" dirty="0" smtClean="0">
                <a:latin typeface="+mn-lt"/>
              </a:rPr>
              <a:t>C</a:t>
            </a:r>
            <a:r>
              <a:rPr lang="pt-BR" sz="1600" dirty="0" smtClean="0">
                <a:latin typeface="+mn-lt"/>
              </a:rPr>
              <a:t>ontinuada, Formação não escolar</a:t>
            </a:r>
          </a:p>
          <a:p>
            <a:endParaRPr lang="pt-BR" sz="1600" dirty="0" smtClean="0">
              <a:latin typeface="+mn-lt"/>
            </a:endParaRPr>
          </a:p>
          <a:p>
            <a:endParaRPr lang="pt-BR" sz="1600" dirty="0" smtClean="0">
              <a:latin typeface="+mn-lt"/>
            </a:endParaRPr>
          </a:p>
          <a:p>
            <a:pPr algn="ctr"/>
            <a:endParaRPr lang="pt-BR" sz="1600" b="1" dirty="0" smtClean="0">
              <a:latin typeface="+mn-lt"/>
            </a:endParaRPr>
          </a:p>
          <a:p>
            <a:pPr algn="ctr"/>
            <a:r>
              <a:rPr lang="pt-BR" sz="1600" b="1" dirty="0" smtClean="0">
                <a:latin typeface="+mn-lt"/>
              </a:rPr>
              <a:t>Julho </a:t>
            </a:r>
            <a:r>
              <a:rPr lang="pt-BR" sz="1600" b="1" dirty="0" smtClean="0">
                <a:latin typeface="+mn-lt"/>
              </a:rPr>
              <a:t>de 2017</a:t>
            </a:r>
            <a:r>
              <a:rPr lang="pt-BR" sz="1600" b="1" dirty="0" smtClean="0">
                <a:latin typeface="+mn-lt"/>
              </a:rPr>
              <a:t>).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CC"/>
      </a:accent2>
      <a:accent3>
        <a:srgbClr val="8F8F8F"/>
      </a:accent3>
      <a:accent4>
        <a:srgbClr val="707070"/>
      </a:accent4>
      <a:accent5>
        <a:srgbClr val="ADE0E0"/>
      </a:accent5>
      <a:accent6>
        <a:srgbClr val="8BB9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CC"/>
      </a:accent2>
      <a:accent3>
        <a:srgbClr val="8F8F8F"/>
      </a:accent3>
      <a:accent4>
        <a:srgbClr val="707070"/>
      </a:accent4>
      <a:accent5>
        <a:srgbClr val="ADE0E0"/>
      </a:accent5>
      <a:accent6>
        <a:srgbClr val="8BB9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Apresentação na tela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Arial</vt:lpstr>
      <vt:lpstr>Avenir Roman</vt:lpstr>
      <vt:lpstr>Calibri</vt:lpstr>
      <vt:lpstr>Calibri Light</vt:lpstr>
      <vt:lpstr>Helvetica</vt:lpstr>
      <vt:lpstr>Trebuchet MS</vt:lpstr>
      <vt:lpstr>Verdana</vt:lpstr>
      <vt:lpstr>Wingdings</vt:lpstr>
      <vt:lpstr>Default</vt:lpstr>
      <vt:lpstr>Apresentação do PowerPoint</vt:lpstr>
      <vt:lpstr>FORMAÇÃO HUMANA NAS CNST</vt:lpstr>
      <vt:lpstr>Programa de Formação em Saúde do Trabalhador da ENSP</vt:lpstr>
      <vt:lpstr>Programa de Formação em Saúde do Trabalhador da ENSP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Gideon Borges dos Santos</dc:creator>
  <cp:lastModifiedBy>Gideon Borges dos Santos</cp:lastModifiedBy>
  <cp:revision>1</cp:revision>
  <dcterms:modified xsi:type="dcterms:W3CDTF">2016-06-27T11:21:20Z</dcterms:modified>
</cp:coreProperties>
</file>